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63" r:id="rId2"/>
    <p:sldId id="257" r:id="rId3"/>
    <p:sldId id="259" r:id="rId4"/>
    <p:sldId id="264" r:id="rId5"/>
    <p:sldId id="260" r:id="rId6"/>
    <p:sldId id="275" r:id="rId7"/>
    <p:sldId id="276" r:id="rId8"/>
    <p:sldId id="267" r:id="rId9"/>
    <p:sldId id="268" r:id="rId10"/>
    <p:sldId id="277" r:id="rId11"/>
    <p:sldId id="278" r:id="rId12"/>
    <p:sldId id="270" r:id="rId13"/>
    <p:sldId id="279" r:id="rId14"/>
    <p:sldId id="271" r:id="rId15"/>
    <p:sldId id="280" r:id="rId16"/>
    <p:sldId id="281" r:id="rId17"/>
    <p:sldId id="282" r:id="rId18"/>
    <p:sldId id="283" r:id="rId19"/>
    <p:sldId id="284" r:id="rId20"/>
    <p:sldId id="285" r:id="rId21"/>
    <p:sldId id="286" r:id="rId22"/>
    <p:sldId id="274" r:id="rId23"/>
    <p:sldId id="287" r:id="rId24"/>
    <p:sldId id="288"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0926B2-AE10-4F6B-A9BB-E24E1C77CC70}" type="datetimeFigureOut">
              <a:rPr lang="tr-TR" smtClean="0"/>
              <a:t>13.03.2026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2A27A7-4A27-4DDB-929D-7763351D71F0}" type="slidenum">
              <a:rPr lang="tr-TR" smtClean="0"/>
              <a:t>‹#›</a:t>
            </a:fld>
            <a:endParaRPr lang="tr-TR"/>
          </a:p>
        </p:txBody>
      </p:sp>
    </p:spTree>
    <p:extLst>
      <p:ext uri="{BB962C8B-B14F-4D97-AF65-F5344CB8AC3E}">
        <p14:creationId xmlns:p14="http://schemas.microsoft.com/office/powerpoint/2010/main" val="14342652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A92A27A7-4A27-4DDB-929D-7763351D71F0}" type="slidenum">
              <a:rPr lang="tr-TR" smtClean="0"/>
              <a:t>1</a:t>
            </a:fld>
            <a:endParaRPr lang="tr-TR"/>
          </a:p>
        </p:txBody>
      </p:sp>
    </p:spTree>
    <p:extLst>
      <p:ext uri="{BB962C8B-B14F-4D97-AF65-F5344CB8AC3E}">
        <p14:creationId xmlns:p14="http://schemas.microsoft.com/office/powerpoint/2010/main" val="41429891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4237C-9025-05FE-125F-C163B9278C46}"/>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E96FD14-3EB2-F489-7183-27F79E5EB7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640B1E9-4FAD-1DBD-C682-8533E9680422}"/>
              </a:ext>
            </a:extLst>
          </p:cNvPr>
          <p:cNvSpPr>
            <a:spLocks noGrp="1"/>
          </p:cNvSpPr>
          <p:nvPr>
            <p:ph type="dt" sz="half" idx="10"/>
          </p:nvPr>
        </p:nvSpPr>
        <p:spPr/>
        <p:txBody>
          <a:bodyPr/>
          <a:lstStyle/>
          <a:p>
            <a:fld id="{8AC3C589-34FB-4DE9-A5B0-C39F33B7BE08}" type="datetimeFigureOut">
              <a:rPr lang="tr-TR" smtClean="0"/>
              <a:t>13.03.2026</a:t>
            </a:fld>
            <a:endParaRPr lang="tr-TR"/>
          </a:p>
        </p:txBody>
      </p:sp>
      <p:sp>
        <p:nvSpPr>
          <p:cNvPr id="5" name="Alt Bilgi Yer Tutucusu 4">
            <a:extLst>
              <a:ext uri="{FF2B5EF4-FFF2-40B4-BE49-F238E27FC236}">
                <a16:creationId xmlns:a16="http://schemas.microsoft.com/office/drawing/2014/main" id="{B7DB4F02-DD8C-B341-7CDB-BA3628AD627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10D1B7D-4E37-F4DF-9FD6-54761E592CCF}"/>
              </a:ext>
            </a:extLst>
          </p:cNvPr>
          <p:cNvSpPr>
            <a:spLocks noGrp="1"/>
          </p:cNvSpPr>
          <p:nvPr>
            <p:ph type="sldNum" sz="quarter" idx="12"/>
          </p:nvPr>
        </p:nvSpPr>
        <p:spPr/>
        <p:txBody>
          <a:bodyPr/>
          <a:lstStyle/>
          <a:p>
            <a:fld id="{F57C0D3D-24C2-42DE-A599-F8F6AC1F0701}" type="slidenum">
              <a:rPr lang="tr-TR" smtClean="0"/>
              <a:t>‹#›</a:t>
            </a:fld>
            <a:endParaRPr lang="tr-TR"/>
          </a:p>
        </p:txBody>
      </p:sp>
    </p:spTree>
    <p:extLst>
      <p:ext uri="{BB962C8B-B14F-4D97-AF65-F5344CB8AC3E}">
        <p14:creationId xmlns:p14="http://schemas.microsoft.com/office/powerpoint/2010/main" val="3171783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AFE41D-1697-AE6F-97B4-3CEBDFF5364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90C5FDB1-1676-B188-BB40-E9CD2A3B0BA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2D44B4E-DCD3-32BB-B726-3F758402C798}"/>
              </a:ext>
            </a:extLst>
          </p:cNvPr>
          <p:cNvSpPr>
            <a:spLocks noGrp="1"/>
          </p:cNvSpPr>
          <p:nvPr>
            <p:ph type="dt" sz="half" idx="10"/>
          </p:nvPr>
        </p:nvSpPr>
        <p:spPr/>
        <p:txBody>
          <a:bodyPr/>
          <a:lstStyle/>
          <a:p>
            <a:fld id="{8AC3C589-34FB-4DE9-A5B0-C39F33B7BE08}" type="datetimeFigureOut">
              <a:rPr lang="tr-TR" smtClean="0"/>
              <a:t>13.03.2026</a:t>
            </a:fld>
            <a:endParaRPr lang="tr-TR"/>
          </a:p>
        </p:txBody>
      </p:sp>
      <p:sp>
        <p:nvSpPr>
          <p:cNvPr id="5" name="Alt Bilgi Yer Tutucusu 4">
            <a:extLst>
              <a:ext uri="{FF2B5EF4-FFF2-40B4-BE49-F238E27FC236}">
                <a16:creationId xmlns:a16="http://schemas.microsoft.com/office/drawing/2014/main" id="{F200DC7A-EFB7-6594-D18D-B92C73B4267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E81D9B2-C5FC-40BC-413E-64C2C195D2C5}"/>
              </a:ext>
            </a:extLst>
          </p:cNvPr>
          <p:cNvSpPr>
            <a:spLocks noGrp="1"/>
          </p:cNvSpPr>
          <p:nvPr>
            <p:ph type="sldNum" sz="quarter" idx="12"/>
          </p:nvPr>
        </p:nvSpPr>
        <p:spPr/>
        <p:txBody>
          <a:bodyPr/>
          <a:lstStyle/>
          <a:p>
            <a:fld id="{F57C0D3D-24C2-42DE-A599-F8F6AC1F0701}" type="slidenum">
              <a:rPr lang="tr-TR" smtClean="0"/>
              <a:t>‹#›</a:t>
            </a:fld>
            <a:endParaRPr lang="tr-TR"/>
          </a:p>
        </p:txBody>
      </p:sp>
    </p:spTree>
    <p:extLst>
      <p:ext uri="{BB962C8B-B14F-4D97-AF65-F5344CB8AC3E}">
        <p14:creationId xmlns:p14="http://schemas.microsoft.com/office/powerpoint/2010/main" val="2738847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43C3D19E-B077-EE4C-8137-E624600320BD}"/>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9B8D3BA-289B-4529-96D6-695FF10AF1F9}"/>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D3A1744-96E3-E16C-FAC0-CE8BA682D5E7}"/>
              </a:ext>
            </a:extLst>
          </p:cNvPr>
          <p:cNvSpPr>
            <a:spLocks noGrp="1"/>
          </p:cNvSpPr>
          <p:nvPr>
            <p:ph type="dt" sz="half" idx="10"/>
          </p:nvPr>
        </p:nvSpPr>
        <p:spPr/>
        <p:txBody>
          <a:bodyPr/>
          <a:lstStyle/>
          <a:p>
            <a:fld id="{8AC3C589-34FB-4DE9-A5B0-C39F33B7BE08}" type="datetimeFigureOut">
              <a:rPr lang="tr-TR" smtClean="0"/>
              <a:t>13.03.2026</a:t>
            </a:fld>
            <a:endParaRPr lang="tr-TR"/>
          </a:p>
        </p:txBody>
      </p:sp>
      <p:sp>
        <p:nvSpPr>
          <p:cNvPr id="5" name="Alt Bilgi Yer Tutucusu 4">
            <a:extLst>
              <a:ext uri="{FF2B5EF4-FFF2-40B4-BE49-F238E27FC236}">
                <a16:creationId xmlns:a16="http://schemas.microsoft.com/office/drawing/2014/main" id="{A637D362-2035-D4EA-AD37-4D5F373C15B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BB0586D-B1EE-DB93-AE07-9E6EAF4F8B36}"/>
              </a:ext>
            </a:extLst>
          </p:cNvPr>
          <p:cNvSpPr>
            <a:spLocks noGrp="1"/>
          </p:cNvSpPr>
          <p:nvPr>
            <p:ph type="sldNum" sz="quarter" idx="12"/>
          </p:nvPr>
        </p:nvSpPr>
        <p:spPr/>
        <p:txBody>
          <a:bodyPr/>
          <a:lstStyle/>
          <a:p>
            <a:fld id="{F57C0D3D-24C2-42DE-A599-F8F6AC1F0701}" type="slidenum">
              <a:rPr lang="tr-TR" smtClean="0"/>
              <a:t>‹#›</a:t>
            </a:fld>
            <a:endParaRPr lang="tr-TR"/>
          </a:p>
        </p:txBody>
      </p:sp>
    </p:spTree>
    <p:extLst>
      <p:ext uri="{BB962C8B-B14F-4D97-AF65-F5344CB8AC3E}">
        <p14:creationId xmlns:p14="http://schemas.microsoft.com/office/powerpoint/2010/main" val="262080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8A350B5-284C-187E-F8A1-970436EF371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8E3BEA3-6551-7BE7-771E-501A85F2B621}"/>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DE9CE21-645D-B433-777D-79C596D3C4EC}"/>
              </a:ext>
            </a:extLst>
          </p:cNvPr>
          <p:cNvSpPr>
            <a:spLocks noGrp="1"/>
          </p:cNvSpPr>
          <p:nvPr>
            <p:ph type="dt" sz="half" idx="10"/>
          </p:nvPr>
        </p:nvSpPr>
        <p:spPr/>
        <p:txBody>
          <a:bodyPr/>
          <a:lstStyle/>
          <a:p>
            <a:fld id="{8AC3C589-34FB-4DE9-A5B0-C39F33B7BE08}" type="datetimeFigureOut">
              <a:rPr lang="tr-TR" smtClean="0"/>
              <a:t>13.03.2026</a:t>
            </a:fld>
            <a:endParaRPr lang="tr-TR"/>
          </a:p>
        </p:txBody>
      </p:sp>
      <p:sp>
        <p:nvSpPr>
          <p:cNvPr id="5" name="Alt Bilgi Yer Tutucusu 4">
            <a:extLst>
              <a:ext uri="{FF2B5EF4-FFF2-40B4-BE49-F238E27FC236}">
                <a16:creationId xmlns:a16="http://schemas.microsoft.com/office/drawing/2014/main" id="{70DA2D17-0D1B-EF1C-C60B-FBAEF3EC805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2DEAE32-0912-DB5F-95F9-15A8C0C7D8AE}"/>
              </a:ext>
            </a:extLst>
          </p:cNvPr>
          <p:cNvSpPr>
            <a:spLocks noGrp="1"/>
          </p:cNvSpPr>
          <p:nvPr>
            <p:ph type="sldNum" sz="quarter" idx="12"/>
          </p:nvPr>
        </p:nvSpPr>
        <p:spPr/>
        <p:txBody>
          <a:bodyPr/>
          <a:lstStyle/>
          <a:p>
            <a:fld id="{F57C0D3D-24C2-42DE-A599-F8F6AC1F0701}" type="slidenum">
              <a:rPr lang="tr-TR" smtClean="0"/>
              <a:t>‹#›</a:t>
            </a:fld>
            <a:endParaRPr lang="tr-TR"/>
          </a:p>
        </p:txBody>
      </p:sp>
    </p:spTree>
    <p:extLst>
      <p:ext uri="{BB962C8B-B14F-4D97-AF65-F5344CB8AC3E}">
        <p14:creationId xmlns:p14="http://schemas.microsoft.com/office/powerpoint/2010/main" val="4167205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43421C-4BD9-0124-6F0A-719DE2931BE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9D738DC-6994-3E41-B479-4C94C12395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7E3D727-F148-C227-0412-ED8881A9834F}"/>
              </a:ext>
            </a:extLst>
          </p:cNvPr>
          <p:cNvSpPr>
            <a:spLocks noGrp="1"/>
          </p:cNvSpPr>
          <p:nvPr>
            <p:ph type="dt" sz="half" idx="10"/>
          </p:nvPr>
        </p:nvSpPr>
        <p:spPr/>
        <p:txBody>
          <a:bodyPr/>
          <a:lstStyle/>
          <a:p>
            <a:fld id="{8AC3C589-34FB-4DE9-A5B0-C39F33B7BE08}" type="datetimeFigureOut">
              <a:rPr lang="tr-TR" smtClean="0"/>
              <a:t>13.03.2026</a:t>
            </a:fld>
            <a:endParaRPr lang="tr-TR"/>
          </a:p>
        </p:txBody>
      </p:sp>
      <p:sp>
        <p:nvSpPr>
          <p:cNvPr id="5" name="Alt Bilgi Yer Tutucusu 4">
            <a:extLst>
              <a:ext uri="{FF2B5EF4-FFF2-40B4-BE49-F238E27FC236}">
                <a16:creationId xmlns:a16="http://schemas.microsoft.com/office/drawing/2014/main" id="{8A3A66DC-0413-1BE2-733E-19B32A5B44A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07B80A3-79B5-E546-5F4E-2E5417E02D8D}"/>
              </a:ext>
            </a:extLst>
          </p:cNvPr>
          <p:cNvSpPr>
            <a:spLocks noGrp="1"/>
          </p:cNvSpPr>
          <p:nvPr>
            <p:ph type="sldNum" sz="quarter" idx="12"/>
          </p:nvPr>
        </p:nvSpPr>
        <p:spPr/>
        <p:txBody>
          <a:bodyPr/>
          <a:lstStyle/>
          <a:p>
            <a:fld id="{F57C0D3D-24C2-42DE-A599-F8F6AC1F0701}" type="slidenum">
              <a:rPr lang="tr-TR" smtClean="0"/>
              <a:t>‹#›</a:t>
            </a:fld>
            <a:endParaRPr lang="tr-TR"/>
          </a:p>
        </p:txBody>
      </p:sp>
    </p:spTree>
    <p:extLst>
      <p:ext uri="{BB962C8B-B14F-4D97-AF65-F5344CB8AC3E}">
        <p14:creationId xmlns:p14="http://schemas.microsoft.com/office/powerpoint/2010/main" val="3014636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900EFC-1253-C041-9CF0-4FB4744AFDC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32693FA-5EFF-FAF6-22A9-FCE6270A0639}"/>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B98A895-5FA8-FA11-4726-B8A92A27F977}"/>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71889313-31DE-E54C-3B4D-C1ECBAFE8FBF}"/>
              </a:ext>
            </a:extLst>
          </p:cNvPr>
          <p:cNvSpPr>
            <a:spLocks noGrp="1"/>
          </p:cNvSpPr>
          <p:nvPr>
            <p:ph type="dt" sz="half" idx="10"/>
          </p:nvPr>
        </p:nvSpPr>
        <p:spPr/>
        <p:txBody>
          <a:bodyPr/>
          <a:lstStyle/>
          <a:p>
            <a:fld id="{8AC3C589-34FB-4DE9-A5B0-C39F33B7BE08}" type="datetimeFigureOut">
              <a:rPr lang="tr-TR" smtClean="0"/>
              <a:t>13.03.2026</a:t>
            </a:fld>
            <a:endParaRPr lang="tr-TR"/>
          </a:p>
        </p:txBody>
      </p:sp>
      <p:sp>
        <p:nvSpPr>
          <p:cNvPr id="6" name="Alt Bilgi Yer Tutucusu 5">
            <a:extLst>
              <a:ext uri="{FF2B5EF4-FFF2-40B4-BE49-F238E27FC236}">
                <a16:creationId xmlns:a16="http://schemas.microsoft.com/office/drawing/2014/main" id="{E778D953-6FB2-8D74-54E5-88B0A0CE0C9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2B48407-2335-300C-5605-9DADBF42DCCF}"/>
              </a:ext>
            </a:extLst>
          </p:cNvPr>
          <p:cNvSpPr>
            <a:spLocks noGrp="1"/>
          </p:cNvSpPr>
          <p:nvPr>
            <p:ph type="sldNum" sz="quarter" idx="12"/>
          </p:nvPr>
        </p:nvSpPr>
        <p:spPr/>
        <p:txBody>
          <a:bodyPr/>
          <a:lstStyle/>
          <a:p>
            <a:fld id="{F57C0D3D-24C2-42DE-A599-F8F6AC1F0701}" type="slidenum">
              <a:rPr lang="tr-TR" smtClean="0"/>
              <a:t>‹#›</a:t>
            </a:fld>
            <a:endParaRPr lang="tr-TR"/>
          </a:p>
        </p:txBody>
      </p:sp>
    </p:spTree>
    <p:extLst>
      <p:ext uri="{BB962C8B-B14F-4D97-AF65-F5344CB8AC3E}">
        <p14:creationId xmlns:p14="http://schemas.microsoft.com/office/powerpoint/2010/main" val="968191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8086ED-6D35-438A-5860-B32346DB20A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C750075-4447-36E7-D6A6-363F5B148E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48578A1-E60E-CE83-6059-E4A6E7EEE617}"/>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113934D1-8E9D-D5BE-4659-470DACF3EC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F623952-39CB-9ADA-8557-BE0B0BF17A6F}"/>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4A4DB2C-F29D-38D9-CF8D-11927ED05CCD}"/>
              </a:ext>
            </a:extLst>
          </p:cNvPr>
          <p:cNvSpPr>
            <a:spLocks noGrp="1"/>
          </p:cNvSpPr>
          <p:nvPr>
            <p:ph type="dt" sz="half" idx="10"/>
          </p:nvPr>
        </p:nvSpPr>
        <p:spPr/>
        <p:txBody>
          <a:bodyPr/>
          <a:lstStyle/>
          <a:p>
            <a:fld id="{8AC3C589-34FB-4DE9-A5B0-C39F33B7BE08}" type="datetimeFigureOut">
              <a:rPr lang="tr-TR" smtClean="0"/>
              <a:t>13.03.2026</a:t>
            </a:fld>
            <a:endParaRPr lang="tr-TR"/>
          </a:p>
        </p:txBody>
      </p:sp>
      <p:sp>
        <p:nvSpPr>
          <p:cNvPr id="8" name="Alt Bilgi Yer Tutucusu 7">
            <a:extLst>
              <a:ext uri="{FF2B5EF4-FFF2-40B4-BE49-F238E27FC236}">
                <a16:creationId xmlns:a16="http://schemas.microsoft.com/office/drawing/2014/main" id="{95E42A33-9237-767F-B31B-9A92108BD77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076E047C-A0A1-547F-DBCD-B1C3F39B28FF}"/>
              </a:ext>
            </a:extLst>
          </p:cNvPr>
          <p:cNvSpPr>
            <a:spLocks noGrp="1"/>
          </p:cNvSpPr>
          <p:nvPr>
            <p:ph type="sldNum" sz="quarter" idx="12"/>
          </p:nvPr>
        </p:nvSpPr>
        <p:spPr/>
        <p:txBody>
          <a:bodyPr/>
          <a:lstStyle/>
          <a:p>
            <a:fld id="{F57C0D3D-24C2-42DE-A599-F8F6AC1F0701}" type="slidenum">
              <a:rPr lang="tr-TR" smtClean="0"/>
              <a:t>‹#›</a:t>
            </a:fld>
            <a:endParaRPr lang="tr-TR"/>
          </a:p>
        </p:txBody>
      </p:sp>
    </p:spTree>
    <p:extLst>
      <p:ext uri="{BB962C8B-B14F-4D97-AF65-F5344CB8AC3E}">
        <p14:creationId xmlns:p14="http://schemas.microsoft.com/office/powerpoint/2010/main" val="24101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F1CFC40-4168-05F5-9B15-11EDD5DB8703}"/>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3AC30BB-42A3-291E-DCEF-F4785780B610}"/>
              </a:ext>
            </a:extLst>
          </p:cNvPr>
          <p:cNvSpPr>
            <a:spLocks noGrp="1"/>
          </p:cNvSpPr>
          <p:nvPr>
            <p:ph type="dt" sz="half" idx="10"/>
          </p:nvPr>
        </p:nvSpPr>
        <p:spPr/>
        <p:txBody>
          <a:bodyPr/>
          <a:lstStyle/>
          <a:p>
            <a:fld id="{8AC3C589-34FB-4DE9-A5B0-C39F33B7BE08}" type="datetimeFigureOut">
              <a:rPr lang="tr-TR" smtClean="0"/>
              <a:t>13.03.2026</a:t>
            </a:fld>
            <a:endParaRPr lang="tr-TR"/>
          </a:p>
        </p:txBody>
      </p:sp>
      <p:sp>
        <p:nvSpPr>
          <p:cNvPr id="4" name="Alt Bilgi Yer Tutucusu 3">
            <a:extLst>
              <a:ext uri="{FF2B5EF4-FFF2-40B4-BE49-F238E27FC236}">
                <a16:creationId xmlns:a16="http://schemas.microsoft.com/office/drawing/2014/main" id="{D79572C3-FC29-2C42-802D-3FFFEFD57D4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03FED80-7CFF-2363-7A19-5E8E543C58B6}"/>
              </a:ext>
            </a:extLst>
          </p:cNvPr>
          <p:cNvSpPr>
            <a:spLocks noGrp="1"/>
          </p:cNvSpPr>
          <p:nvPr>
            <p:ph type="sldNum" sz="quarter" idx="12"/>
          </p:nvPr>
        </p:nvSpPr>
        <p:spPr/>
        <p:txBody>
          <a:bodyPr/>
          <a:lstStyle/>
          <a:p>
            <a:fld id="{F57C0D3D-24C2-42DE-A599-F8F6AC1F0701}" type="slidenum">
              <a:rPr lang="tr-TR" smtClean="0"/>
              <a:t>‹#›</a:t>
            </a:fld>
            <a:endParaRPr lang="tr-TR"/>
          </a:p>
        </p:txBody>
      </p:sp>
    </p:spTree>
    <p:extLst>
      <p:ext uri="{BB962C8B-B14F-4D97-AF65-F5344CB8AC3E}">
        <p14:creationId xmlns:p14="http://schemas.microsoft.com/office/powerpoint/2010/main" val="324445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BCBCAAC9-4859-CF59-B2A7-5851B155E8EC}"/>
              </a:ext>
            </a:extLst>
          </p:cNvPr>
          <p:cNvSpPr>
            <a:spLocks noGrp="1"/>
          </p:cNvSpPr>
          <p:nvPr>
            <p:ph type="dt" sz="half" idx="10"/>
          </p:nvPr>
        </p:nvSpPr>
        <p:spPr/>
        <p:txBody>
          <a:bodyPr/>
          <a:lstStyle/>
          <a:p>
            <a:fld id="{8AC3C589-34FB-4DE9-A5B0-C39F33B7BE08}" type="datetimeFigureOut">
              <a:rPr lang="tr-TR" smtClean="0"/>
              <a:t>13.03.2026</a:t>
            </a:fld>
            <a:endParaRPr lang="tr-TR"/>
          </a:p>
        </p:txBody>
      </p:sp>
      <p:sp>
        <p:nvSpPr>
          <p:cNvPr id="3" name="Alt Bilgi Yer Tutucusu 2">
            <a:extLst>
              <a:ext uri="{FF2B5EF4-FFF2-40B4-BE49-F238E27FC236}">
                <a16:creationId xmlns:a16="http://schemas.microsoft.com/office/drawing/2014/main" id="{6704B9D5-97B3-7292-F129-B058B8B839F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6CBF71D0-0CC8-3374-A34C-CD8A967FD242}"/>
              </a:ext>
            </a:extLst>
          </p:cNvPr>
          <p:cNvSpPr>
            <a:spLocks noGrp="1"/>
          </p:cNvSpPr>
          <p:nvPr>
            <p:ph type="sldNum" sz="quarter" idx="12"/>
          </p:nvPr>
        </p:nvSpPr>
        <p:spPr/>
        <p:txBody>
          <a:bodyPr/>
          <a:lstStyle/>
          <a:p>
            <a:fld id="{F57C0D3D-24C2-42DE-A599-F8F6AC1F0701}" type="slidenum">
              <a:rPr lang="tr-TR" smtClean="0"/>
              <a:t>‹#›</a:t>
            </a:fld>
            <a:endParaRPr lang="tr-TR"/>
          </a:p>
        </p:txBody>
      </p:sp>
    </p:spTree>
    <p:extLst>
      <p:ext uri="{BB962C8B-B14F-4D97-AF65-F5344CB8AC3E}">
        <p14:creationId xmlns:p14="http://schemas.microsoft.com/office/powerpoint/2010/main" val="2788685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65500F-1B5E-F547-2DB1-8F528F10A3C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60B27C0-B7FB-BB8F-50D4-FF2257C831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E60D3DDE-FD24-D93C-199C-2D0B0189C9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2CB85E1-E0D3-1A8B-68F5-124440D44A7B}"/>
              </a:ext>
            </a:extLst>
          </p:cNvPr>
          <p:cNvSpPr>
            <a:spLocks noGrp="1"/>
          </p:cNvSpPr>
          <p:nvPr>
            <p:ph type="dt" sz="half" idx="10"/>
          </p:nvPr>
        </p:nvSpPr>
        <p:spPr/>
        <p:txBody>
          <a:bodyPr/>
          <a:lstStyle/>
          <a:p>
            <a:fld id="{8AC3C589-34FB-4DE9-A5B0-C39F33B7BE08}" type="datetimeFigureOut">
              <a:rPr lang="tr-TR" smtClean="0"/>
              <a:t>13.03.2026</a:t>
            </a:fld>
            <a:endParaRPr lang="tr-TR"/>
          </a:p>
        </p:txBody>
      </p:sp>
      <p:sp>
        <p:nvSpPr>
          <p:cNvPr id="6" name="Alt Bilgi Yer Tutucusu 5">
            <a:extLst>
              <a:ext uri="{FF2B5EF4-FFF2-40B4-BE49-F238E27FC236}">
                <a16:creationId xmlns:a16="http://schemas.microsoft.com/office/drawing/2014/main" id="{837D5472-1009-7F9B-D3B1-AD2680BCA17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2884F22-52E6-137B-445B-278A731146C8}"/>
              </a:ext>
            </a:extLst>
          </p:cNvPr>
          <p:cNvSpPr>
            <a:spLocks noGrp="1"/>
          </p:cNvSpPr>
          <p:nvPr>
            <p:ph type="sldNum" sz="quarter" idx="12"/>
          </p:nvPr>
        </p:nvSpPr>
        <p:spPr/>
        <p:txBody>
          <a:bodyPr/>
          <a:lstStyle/>
          <a:p>
            <a:fld id="{F57C0D3D-24C2-42DE-A599-F8F6AC1F0701}" type="slidenum">
              <a:rPr lang="tr-TR" smtClean="0"/>
              <a:t>‹#›</a:t>
            </a:fld>
            <a:endParaRPr lang="tr-TR"/>
          </a:p>
        </p:txBody>
      </p:sp>
    </p:spTree>
    <p:extLst>
      <p:ext uri="{BB962C8B-B14F-4D97-AF65-F5344CB8AC3E}">
        <p14:creationId xmlns:p14="http://schemas.microsoft.com/office/powerpoint/2010/main" val="4100439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969D990-033F-AFDA-3F0C-032442E2D5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B2A642A-3CB5-F064-6C74-22D2DFD894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305D55F6-5ABC-7DBA-9FF0-28164AFBEC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398BA68-FFDD-9ECD-04A0-9912BC415097}"/>
              </a:ext>
            </a:extLst>
          </p:cNvPr>
          <p:cNvSpPr>
            <a:spLocks noGrp="1"/>
          </p:cNvSpPr>
          <p:nvPr>
            <p:ph type="dt" sz="half" idx="10"/>
          </p:nvPr>
        </p:nvSpPr>
        <p:spPr/>
        <p:txBody>
          <a:bodyPr/>
          <a:lstStyle/>
          <a:p>
            <a:fld id="{8AC3C589-34FB-4DE9-A5B0-C39F33B7BE08}" type="datetimeFigureOut">
              <a:rPr lang="tr-TR" smtClean="0"/>
              <a:t>13.03.2026</a:t>
            </a:fld>
            <a:endParaRPr lang="tr-TR"/>
          </a:p>
        </p:txBody>
      </p:sp>
      <p:sp>
        <p:nvSpPr>
          <p:cNvPr id="6" name="Alt Bilgi Yer Tutucusu 5">
            <a:extLst>
              <a:ext uri="{FF2B5EF4-FFF2-40B4-BE49-F238E27FC236}">
                <a16:creationId xmlns:a16="http://schemas.microsoft.com/office/drawing/2014/main" id="{CE0BEC67-B958-B7A0-E8D4-C857C35521B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27658F9-BCC3-A06D-E7B0-A3A21B21105C}"/>
              </a:ext>
            </a:extLst>
          </p:cNvPr>
          <p:cNvSpPr>
            <a:spLocks noGrp="1"/>
          </p:cNvSpPr>
          <p:nvPr>
            <p:ph type="sldNum" sz="quarter" idx="12"/>
          </p:nvPr>
        </p:nvSpPr>
        <p:spPr/>
        <p:txBody>
          <a:bodyPr/>
          <a:lstStyle/>
          <a:p>
            <a:fld id="{F57C0D3D-24C2-42DE-A599-F8F6AC1F0701}" type="slidenum">
              <a:rPr lang="tr-TR" smtClean="0"/>
              <a:t>‹#›</a:t>
            </a:fld>
            <a:endParaRPr lang="tr-TR"/>
          </a:p>
        </p:txBody>
      </p:sp>
    </p:spTree>
    <p:extLst>
      <p:ext uri="{BB962C8B-B14F-4D97-AF65-F5344CB8AC3E}">
        <p14:creationId xmlns:p14="http://schemas.microsoft.com/office/powerpoint/2010/main" val="19919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2467D98-7A0A-9B6E-E2B4-A35FEDD84C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7AD2304-947A-780F-DF48-5A038082A7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20E9299-CAEB-2F80-81D0-0D3310A117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C3C589-34FB-4DE9-A5B0-C39F33B7BE08}" type="datetimeFigureOut">
              <a:rPr lang="tr-TR" smtClean="0"/>
              <a:t>13.03.2026</a:t>
            </a:fld>
            <a:endParaRPr lang="tr-TR"/>
          </a:p>
        </p:txBody>
      </p:sp>
      <p:sp>
        <p:nvSpPr>
          <p:cNvPr id="5" name="Alt Bilgi Yer Tutucusu 4">
            <a:extLst>
              <a:ext uri="{FF2B5EF4-FFF2-40B4-BE49-F238E27FC236}">
                <a16:creationId xmlns:a16="http://schemas.microsoft.com/office/drawing/2014/main" id="{EC1FB7FD-0026-418E-2BE3-EF993C0097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4BFF503E-9376-AA50-9391-F851CF015F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7C0D3D-24C2-42DE-A599-F8F6AC1F0701}" type="slidenum">
              <a:rPr lang="tr-TR" smtClean="0"/>
              <a:t>‹#›</a:t>
            </a:fld>
            <a:endParaRPr lang="tr-TR"/>
          </a:p>
        </p:txBody>
      </p:sp>
    </p:spTree>
    <p:extLst>
      <p:ext uri="{BB962C8B-B14F-4D97-AF65-F5344CB8AC3E}">
        <p14:creationId xmlns:p14="http://schemas.microsoft.com/office/powerpoint/2010/main" val="4064965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5">
            <a:extLst>
              <a:ext uri="{FF2B5EF4-FFF2-40B4-BE49-F238E27FC236}">
                <a16:creationId xmlns:a16="http://schemas.microsoft.com/office/drawing/2014/main" id="{449D3B5F-18E1-288B-ED5A-D8E885351A0A}"/>
              </a:ext>
            </a:extLst>
          </p:cNvPr>
          <p:cNvSpPr>
            <a:spLocks noGrp="1"/>
          </p:cNvSpPr>
          <p:nvPr>
            <p:ph type="title"/>
          </p:nvPr>
        </p:nvSpPr>
        <p:spPr>
          <a:xfrm>
            <a:off x="831850" y="1709738"/>
            <a:ext cx="10515600" cy="1719262"/>
          </a:xfrm>
        </p:spPr>
        <p:txBody>
          <a:bodyPr>
            <a:normAutofit fontScale="90000"/>
          </a:bodyPr>
          <a:lstStyle/>
          <a:p>
            <a:r>
              <a:rPr lang="tr-TR" sz="1600" b="1" dirty="0"/>
              <a:t>                                                                                </a:t>
            </a:r>
            <a:br>
              <a:rPr lang="tr-TR" sz="1600" b="1" dirty="0"/>
            </a:br>
            <a:br>
              <a:rPr lang="tr-TR" sz="1600" b="1" dirty="0"/>
            </a:br>
            <a:br>
              <a:rPr lang="tr-TR" sz="1600" b="1" dirty="0"/>
            </a:br>
            <a:r>
              <a:rPr lang="tr-TR" sz="1600" b="1" dirty="0"/>
              <a:t>                                                                                               INTERNATIONAL BALKAN UNIVERSITY </a:t>
            </a:r>
            <a:br>
              <a:rPr lang="tr-TR" sz="1600" b="1" dirty="0"/>
            </a:br>
            <a:r>
              <a:rPr lang="tr-TR" sz="1600" b="1" dirty="0"/>
              <a:t>                                                                                                                 </a:t>
            </a:r>
            <a:r>
              <a:rPr lang="tr-TR" sz="1600" dirty="0"/>
              <a:t>Faculty of Law </a:t>
            </a:r>
            <a:br>
              <a:rPr lang="tr-TR" sz="1600" dirty="0"/>
            </a:br>
            <a:r>
              <a:rPr lang="tr-TR" sz="1600" dirty="0"/>
              <a:t>                                                                                                             Course: </a:t>
            </a:r>
            <a:r>
              <a:rPr lang="en-US" sz="1600" dirty="0"/>
              <a:t>Criminal law</a:t>
            </a:r>
            <a:br>
              <a:rPr lang="tr-TR" sz="1600" dirty="0"/>
            </a:br>
            <a:r>
              <a:rPr lang="tr-TR" sz="1600" dirty="0"/>
              <a:t>                                                                                                   </a:t>
            </a:r>
            <a:br>
              <a:rPr lang="tr-TR" sz="1600" dirty="0"/>
            </a:br>
            <a:r>
              <a:rPr lang="tr-TR" sz="1600" dirty="0"/>
              <a:t>                                                                                                                            Topic:</a:t>
            </a:r>
            <a:br>
              <a:rPr lang="tr-TR" sz="1600" dirty="0"/>
            </a:br>
            <a:r>
              <a:rPr lang="tr-TR" sz="1600" dirty="0"/>
              <a:t>  </a:t>
            </a:r>
            <a:br>
              <a:rPr lang="tr-TR" sz="1600" dirty="0"/>
            </a:br>
            <a:r>
              <a:rPr lang="tr-TR" sz="1600" dirty="0"/>
              <a:t>                                                                                      </a:t>
            </a:r>
            <a:r>
              <a:rPr lang="en-US" sz="1600" dirty="0"/>
              <a:t>     </a:t>
            </a:r>
            <a:r>
              <a:rPr lang="tr-TR" sz="1600" dirty="0"/>
              <a:t>         </a:t>
            </a:r>
            <a:r>
              <a:rPr lang="en-US" sz="1600" dirty="0"/>
              <a:t>Crime against life and body </a:t>
            </a:r>
            <a:endParaRPr lang="tr-TR" sz="1600" b="1" dirty="0"/>
          </a:p>
        </p:txBody>
      </p:sp>
      <p:sp>
        <p:nvSpPr>
          <p:cNvPr id="7" name="Metin Yer Tutucusu 6">
            <a:extLst>
              <a:ext uri="{FF2B5EF4-FFF2-40B4-BE49-F238E27FC236}">
                <a16:creationId xmlns:a16="http://schemas.microsoft.com/office/drawing/2014/main" id="{D10492D8-ACEB-9336-EFA5-437245B6FE10}"/>
              </a:ext>
            </a:extLst>
          </p:cNvPr>
          <p:cNvSpPr>
            <a:spLocks noGrp="1"/>
          </p:cNvSpPr>
          <p:nvPr>
            <p:ph type="body" idx="1"/>
          </p:nvPr>
        </p:nvSpPr>
        <p:spPr/>
        <p:txBody>
          <a:bodyPr>
            <a:normAutofit/>
          </a:bodyPr>
          <a:lstStyle/>
          <a:p>
            <a:pPr algn="ctr"/>
            <a:r>
              <a:rPr lang="en-US" sz="1200" b="1" dirty="0">
                <a:solidFill>
                  <a:schemeClr val="tx1"/>
                </a:solidFill>
              </a:rPr>
              <a:t>Project made by the students of faculty of law </a:t>
            </a:r>
            <a:endParaRPr lang="tr-TR" sz="1200" b="1" dirty="0">
              <a:solidFill>
                <a:schemeClr val="tx1"/>
              </a:solidFill>
            </a:endParaRPr>
          </a:p>
        </p:txBody>
      </p:sp>
      <p:pic>
        <p:nvPicPr>
          <p:cNvPr id="5" name="İçerik Yer Tutucusu 4" descr="simge, sembol, logo, kırmızı, amblem içeren bir resim&#10;&#10;Açıklama otomatik olarak oluşturuldu">
            <a:extLst>
              <a:ext uri="{FF2B5EF4-FFF2-40B4-BE49-F238E27FC236}">
                <a16:creationId xmlns:a16="http://schemas.microsoft.com/office/drawing/2014/main" id="{B0ED5665-ABEC-C1EE-28B4-C1EB71F77560}"/>
              </a:ext>
            </a:extLst>
          </p:cNvPr>
          <p:cNvPicPr>
            <a:picLocks noGrp="1" noChangeAspect="1"/>
          </p:cNvPicPr>
          <p:nvPr>
            <p:ph idx="4294967295"/>
          </p:nvPr>
        </p:nvPicPr>
        <p:blipFill>
          <a:blip r:embed="rId3">
            <a:extLst>
              <a:ext uri="{28A0092B-C50C-407E-A947-70E740481C1C}">
                <a14:useLocalDpi xmlns:a14="http://schemas.microsoft.com/office/drawing/2010/main" val="0"/>
              </a:ext>
            </a:extLst>
          </a:blip>
          <a:stretch>
            <a:fillRect/>
          </a:stretch>
        </p:blipFill>
        <p:spPr>
          <a:xfrm>
            <a:off x="5166390" y="0"/>
            <a:ext cx="1859219" cy="2054942"/>
          </a:xfrm>
        </p:spPr>
      </p:pic>
    </p:spTree>
    <p:extLst>
      <p:ext uri="{BB962C8B-B14F-4D97-AF65-F5344CB8AC3E}">
        <p14:creationId xmlns:p14="http://schemas.microsoft.com/office/powerpoint/2010/main" val="41241754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BC3F4-B49E-286D-73EE-FFC9DC976920}"/>
              </a:ext>
            </a:extLst>
          </p:cNvPr>
          <p:cNvSpPr>
            <a:spLocks noGrp="1"/>
          </p:cNvSpPr>
          <p:nvPr>
            <p:ph type="title"/>
          </p:nvPr>
        </p:nvSpPr>
        <p:spPr/>
        <p:txBody>
          <a:bodyPr/>
          <a:lstStyle/>
          <a:p>
            <a:pPr algn="ctr"/>
            <a:r>
              <a:rPr lang="en-US" dirty="0"/>
              <a:t>Illegal termination of pregnancy and forced sterilization</a:t>
            </a:r>
          </a:p>
        </p:txBody>
      </p:sp>
      <p:sp>
        <p:nvSpPr>
          <p:cNvPr id="3" name="Content Placeholder 2">
            <a:extLst>
              <a:ext uri="{FF2B5EF4-FFF2-40B4-BE49-F238E27FC236}">
                <a16:creationId xmlns:a16="http://schemas.microsoft.com/office/drawing/2014/main" id="{E33AB01C-E909-C6D0-4FB8-540647847EC8}"/>
              </a:ext>
            </a:extLst>
          </p:cNvPr>
          <p:cNvSpPr>
            <a:spLocks noGrp="1"/>
          </p:cNvSpPr>
          <p:nvPr>
            <p:ph idx="1"/>
          </p:nvPr>
        </p:nvSpPr>
        <p:spPr/>
        <p:txBody>
          <a:bodyPr>
            <a:normAutofit fontScale="55000" lnSpcReduction="20000"/>
          </a:bodyPr>
          <a:lstStyle/>
          <a:p>
            <a:r>
              <a:rPr lang="en-US" dirty="0"/>
              <a:t>Illegal Termination of Pregnancy with Consent (Paragraph 1):</a:t>
            </a:r>
          </a:p>
          <a:p>
            <a:r>
              <a:rPr lang="en-US" dirty="0"/>
              <a:t>This paragraph criminalizes the act of carrying out, starting, or assisting in the termination of a woman's pregnancy in violation of existing regulations.</a:t>
            </a:r>
          </a:p>
          <a:p>
            <a:r>
              <a:rPr lang="en-US" dirty="0"/>
              <a:t>If the termination is done with the pregnant woman's consent, the perpetrator faces imprisonment ranging from three months to three years.</a:t>
            </a:r>
          </a:p>
          <a:p>
            <a:endParaRPr lang="en-US" dirty="0"/>
          </a:p>
          <a:p>
            <a:r>
              <a:rPr lang="en-US" dirty="0"/>
              <a:t>Engagement in the Illegal Termination of Pregnancy (Paragraph 2):</a:t>
            </a:r>
          </a:p>
          <a:p>
            <a:r>
              <a:rPr lang="en-US" dirty="0"/>
              <a:t>Individuals actively involved in the performance of the crime outlined in paragraph 1 are subject to more severe penalties.</a:t>
            </a:r>
          </a:p>
          <a:p>
            <a:r>
              <a:rPr lang="en-US" dirty="0"/>
              <a:t>Engagement in the illegal termination of pregnancy can lead to imprisonment for a period ranging from one to five years.</a:t>
            </a:r>
          </a:p>
          <a:p>
            <a:endParaRPr lang="en-US" dirty="0"/>
          </a:p>
          <a:p>
            <a:r>
              <a:rPr lang="en-US" dirty="0"/>
              <a:t>Illegal Termination of Pregnancy Without Consent (Paragraph 3):</a:t>
            </a:r>
          </a:p>
          <a:p>
            <a:r>
              <a:rPr lang="en-US" dirty="0"/>
              <a:t>This paragraph addresses cases where termination is carried out or initiated on a pregnant woman without her consent.</a:t>
            </a:r>
          </a:p>
          <a:p>
            <a:r>
              <a:rPr lang="en-US" dirty="0"/>
              <a:t>The perpetrator faces imprisonment ranging from one to five years for this offense.</a:t>
            </a:r>
          </a:p>
          <a:p>
            <a:endParaRPr lang="en-US" dirty="0"/>
          </a:p>
        </p:txBody>
      </p:sp>
    </p:spTree>
    <p:extLst>
      <p:ext uri="{BB962C8B-B14F-4D97-AF65-F5344CB8AC3E}">
        <p14:creationId xmlns:p14="http://schemas.microsoft.com/office/powerpoint/2010/main" val="3386689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60DD8-B0BC-E29E-D5B1-E885145D24B6}"/>
              </a:ext>
            </a:extLst>
          </p:cNvPr>
          <p:cNvSpPr>
            <a:spLocks noGrp="1"/>
          </p:cNvSpPr>
          <p:nvPr>
            <p:ph type="title"/>
          </p:nvPr>
        </p:nvSpPr>
        <p:spPr/>
        <p:txBody>
          <a:bodyPr/>
          <a:lstStyle/>
          <a:p>
            <a:r>
              <a:rPr lang="en-US" dirty="0"/>
              <a:t> </a:t>
            </a:r>
          </a:p>
        </p:txBody>
      </p:sp>
      <p:sp>
        <p:nvSpPr>
          <p:cNvPr id="3" name="Content Placeholder 2">
            <a:extLst>
              <a:ext uri="{FF2B5EF4-FFF2-40B4-BE49-F238E27FC236}">
                <a16:creationId xmlns:a16="http://schemas.microsoft.com/office/drawing/2014/main" id="{7DEEA2DA-74E4-9643-09B8-DB5F0FFB160D}"/>
              </a:ext>
            </a:extLst>
          </p:cNvPr>
          <p:cNvSpPr>
            <a:spLocks noGrp="1"/>
          </p:cNvSpPr>
          <p:nvPr>
            <p:ph idx="1"/>
          </p:nvPr>
        </p:nvSpPr>
        <p:spPr/>
        <p:txBody>
          <a:bodyPr>
            <a:normAutofit fontScale="77500" lnSpcReduction="20000"/>
          </a:bodyPr>
          <a:lstStyle/>
          <a:p>
            <a:r>
              <a:rPr lang="en-US" dirty="0"/>
              <a:t>Paragraph 4: Forced Sterilization</a:t>
            </a:r>
          </a:p>
          <a:p>
            <a:endParaRPr lang="en-US" dirty="0"/>
          </a:p>
          <a:p>
            <a:r>
              <a:rPr lang="en-US" dirty="0"/>
              <a:t>Criminalizes forced sterilization without consent or by exploiting ignorance of the law.</a:t>
            </a:r>
          </a:p>
          <a:p>
            <a:r>
              <a:rPr lang="en-US" dirty="0"/>
              <a:t>Perpetrators engaging in forced sterilization face imprisonment from three to ten years.</a:t>
            </a:r>
          </a:p>
          <a:p>
            <a:r>
              <a:rPr lang="en-US" dirty="0"/>
              <a:t>Paragraph 5: Aggravated Offense Against a Female Child</a:t>
            </a:r>
          </a:p>
          <a:p>
            <a:endParaRPr lang="en-US" dirty="0"/>
          </a:p>
          <a:p>
            <a:r>
              <a:rPr lang="en-US" dirty="0"/>
              <a:t>If the offenses are committed against a female child or result in serious harm or death:</a:t>
            </a:r>
          </a:p>
          <a:p>
            <a:r>
              <a:rPr lang="en-US" dirty="0"/>
              <a:t>For the crime in paragraph 1: Imprisonment from three months to three years.</a:t>
            </a:r>
          </a:p>
          <a:p>
            <a:r>
              <a:rPr lang="en-US" dirty="0"/>
              <a:t>For offenses in paragraphs 2, 3, and 4: Minimum imprisonment is at least five years.</a:t>
            </a:r>
          </a:p>
        </p:txBody>
      </p:sp>
    </p:spTree>
    <p:extLst>
      <p:ext uri="{BB962C8B-B14F-4D97-AF65-F5344CB8AC3E}">
        <p14:creationId xmlns:p14="http://schemas.microsoft.com/office/powerpoint/2010/main" val="36584683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773EB8-BCEA-A9B7-40F9-44F2823A9CEA}"/>
              </a:ext>
            </a:extLst>
          </p:cNvPr>
          <p:cNvSpPr>
            <a:spLocks noGrp="1"/>
          </p:cNvSpPr>
          <p:nvPr>
            <p:ph idx="1"/>
          </p:nvPr>
        </p:nvSpPr>
        <p:spPr>
          <a:xfrm>
            <a:off x="0" y="1690578"/>
            <a:ext cx="12192000" cy="5102108"/>
          </a:xfrm>
        </p:spPr>
        <p:txBody>
          <a:bodyPr>
            <a:normAutofit fontScale="62500" lnSpcReduction="20000"/>
          </a:bodyPr>
          <a:lstStyle/>
          <a:p>
            <a:r>
              <a:rPr lang="en-US" dirty="0"/>
              <a:t>Paragraph 1: Removing or Changing Female Genital Organs</a:t>
            </a:r>
          </a:p>
          <a:p>
            <a:endParaRPr lang="en-US" dirty="0"/>
          </a:p>
          <a:p>
            <a:r>
              <a:rPr lang="en-US" dirty="0"/>
              <a:t>Criminalizes the complete or partial removal or alteration of a female person's external sex organs without her consent.</a:t>
            </a:r>
          </a:p>
          <a:p>
            <a:r>
              <a:rPr lang="en-US" dirty="0"/>
              <a:t>Perpetrators face imprisonment from six months to five years.</a:t>
            </a:r>
          </a:p>
          <a:p>
            <a:r>
              <a:rPr lang="en-US" dirty="0"/>
              <a:t>Paragraph 2: Forceful Actions</a:t>
            </a:r>
          </a:p>
          <a:p>
            <a:endParaRPr lang="en-US" dirty="0"/>
          </a:p>
          <a:p>
            <a:r>
              <a:rPr lang="en-US" dirty="0"/>
              <a:t>Individuals forcibly making a female person undergo the actions outlined in paragraph 1 are subject to the same imprisonment outlined in paragraph 1.</a:t>
            </a:r>
          </a:p>
          <a:p>
            <a:r>
              <a:rPr lang="en-US" dirty="0"/>
              <a:t>Paragraph 3: Encouragement or Assistance</a:t>
            </a:r>
          </a:p>
          <a:p>
            <a:endParaRPr lang="en-US" dirty="0"/>
          </a:p>
          <a:p>
            <a:r>
              <a:rPr lang="en-US" dirty="0"/>
              <a:t>Criminalizes encouraging or assisting a female person undergoing the actions in paragraph 1.</a:t>
            </a:r>
          </a:p>
          <a:p>
            <a:r>
              <a:rPr lang="en-US" dirty="0"/>
              <a:t>Perpetrators face a fine or imprisonment from six months to three years.</a:t>
            </a:r>
          </a:p>
          <a:p>
            <a:r>
              <a:rPr lang="en-US" dirty="0"/>
              <a:t>Paragraph 4: Aggravated Offenses</a:t>
            </a:r>
          </a:p>
          <a:p>
            <a:endParaRPr lang="en-US" dirty="0"/>
          </a:p>
          <a:p>
            <a:r>
              <a:rPr lang="en-US" dirty="0"/>
              <a:t>when actions involve violence, hatred, or result in severe consequences. The law emphasizes the protection of minors who may be unable to provide informed consent.</a:t>
            </a:r>
          </a:p>
        </p:txBody>
      </p:sp>
      <p:sp>
        <p:nvSpPr>
          <p:cNvPr id="2" name="Title 1">
            <a:extLst>
              <a:ext uri="{FF2B5EF4-FFF2-40B4-BE49-F238E27FC236}">
                <a16:creationId xmlns:a16="http://schemas.microsoft.com/office/drawing/2014/main" id="{04286B54-A8D0-D960-B585-72BEA241C10F}"/>
              </a:ext>
            </a:extLst>
          </p:cNvPr>
          <p:cNvSpPr>
            <a:spLocks noGrp="1"/>
          </p:cNvSpPr>
          <p:nvPr>
            <p:ph type="title"/>
          </p:nvPr>
        </p:nvSpPr>
        <p:spPr>
          <a:xfrm>
            <a:off x="838200" y="365125"/>
            <a:ext cx="10515600" cy="1325563"/>
          </a:xfrm>
        </p:spPr>
        <p:txBody>
          <a:bodyPr/>
          <a:lstStyle/>
          <a:p>
            <a:r>
              <a:rPr lang="en-US" dirty="0"/>
              <a:t>Removing or Changing Female Genital Organs</a:t>
            </a:r>
            <a:br>
              <a:rPr lang="en-US" dirty="0"/>
            </a:br>
            <a:endParaRPr lang="en-US" dirty="0"/>
          </a:p>
        </p:txBody>
      </p:sp>
    </p:spTree>
    <p:extLst>
      <p:ext uri="{BB962C8B-B14F-4D97-AF65-F5344CB8AC3E}">
        <p14:creationId xmlns:p14="http://schemas.microsoft.com/office/powerpoint/2010/main" val="32217248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4CD8A7-02A3-B290-A133-741FE29F9BD6}"/>
              </a:ext>
            </a:extLst>
          </p:cNvPr>
          <p:cNvSpPr>
            <a:spLocks noGrp="1"/>
          </p:cNvSpPr>
          <p:nvPr>
            <p:ph idx="1"/>
          </p:nvPr>
        </p:nvSpPr>
        <p:spPr/>
        <p:txBody>
          <a:bodyPr>
            <a:normAutofit fontScale="62500" lnSpcReduction="20000"/>
          </a:bodyPr>
          <a:lstStyle/>
          <a:p>
            <a:r>
              <a:rPr lang="en-US" dirty="0"/>
              <a:t>If crimes in paragraphs 1 to 3 involve hatred, violence against women, or a child, or if severe bodily injury is premeditated, penalties become more severe.</a:t>
            </a:r>
          </a:p>
          <a:p>
            <a:r>
              <a:rPr lang="en-US" dirty="0"/>
              <a:t>Perpetrators face imprisonment from one to ten years.</a:t>
            </a:r>
          </a:p>
          <a:p>
            <a:r>
              <a:rPr lang="en-US" dirty="0"/>
              <a:t>Paragraph 5: Irrelevance of Child's Consent</a:t>
            </a:r>
          </a:p>
          <a:p>
            <a:endParaRPr lang="en-US" dirty="0"/>
          </a:p>
          <a:p>
            <a:r>
              <a:rPr lang="en-US" dirty="0"/>
              <a:t>Emphasizes that a child's consent is not relevant for determining the existence of the crime.</a:t>
            </a:r>
          </a:p>
          <a:p>
            <a:r>
              <a:rPr lang="en-US" dirty="0"/>
              <a:t>Underscores the protection of minors who may not provide informed consent.</a:t>
            </a:r>
          </a:p>
          <a:p>
            <a:r>
              <a:rPr lang="en-US" dirty="0"/>
              <a:t>Paragraph 6: Death Resulting from the Crime</a:t>
            </a:r>
          </a:p>
          <a:p>
            <a:endParaRPr lang="en-US" dirty="0"/>
          </a:p>
          <a:p>
            <a:r>
              <a:rPr lang="en-US" dirty="0"/>
              <a:t>If the female person dies due to actions described in paragraphs 1 to 4, the perpetrator faces more severe consequences.</a:t>
            </a:r>
          </a:p>
          <a:p>
            <a:r>
              <a:rPr lang="en-US" dirty="0"/>
              <a:t>Penalties include imprisonment ranging from three to eight years.</a:t>
            </a:r>
          </a:p>
          <a:p>
            <a:r>
              <a:rPr lang="en-US" dirty="0"/>
              <a:t>This legal framework aims to prevent female genital mutilation, penalizing both direct perpetrators and those who force or assist others in these harmful actions. The severity of penalties increases </a:t>
            </a:r>
          </a:p>
        </p:txBody>
      </p:sp>
    </p:spTree>
    <p:extLst>
      <p:ext uri="{BB962C8B-B14F-4D97-AF65-F5344CB8AC3E}">
        <p14:creationId xmlns:p14="http://schemas.microsoft.com/office/powerpoint/2010/main" val="17706165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557BA-BD0A-44D0-3B1F-A595083F6948}"/>
              </a:ext>
            </a:extLst>
          </p:cNvPr>
          <p:cNvSpPr>
            <a:spLocks noGrp="1"/>
          </p:cNvSpPr>
          <p:nvPr>
            <p:ph type="title"/>
          </p:nvPr>
        </p:nvSpPr>
        <p:spPr/>
        <p:txBody>
          <a:bodyPr/>
          <a:lstStyle/>
          <a:p>
            <a:pPr algn="ctr"/>
            <a:r>
              <a:rPr lang="en-US" dirty="0"/>
              <a:t>Bodily Injury - Article 182</a:t>
            </a:r>
          </a:p>
        </p:txBody>
      </p:sp>
      <p:sp>
        <p:nvSpPr>
          <p:cNvPr id="3" name="Content Placeholder 2">
            <a:extLst>
              <a:ext uri="{FF2B5EF4-FFF2-40B4-BE49-F238E27FC236}">
                <a16:creationId xmlns:a16="http://schemas.microsoft.com/office/drawing/2014/main" id="{A4B67B7D-B005-19C6-D76E-909885643325}"/>
              </a:ext>
            </a:extLst>
          </p:cNvPr>
          <p:cNvSpPr>
            <a:spLocks noGrp="1"/>
          </p:cNvSpPr>
          <p:nvPr>
            <p:ph idx="1"/>
          </p:nvPr>
        </p:nvSpPr>
        <p:spPr>
          <a:xfrm>
            <a:off x="838200" y="1850564"/>
            <a:ext cx="10957560" cy="4351338"/>
          </a:xfrm>
        </p:spPr>
        <p:txBody>
          <a:bodyPr>
            <a:normAutofit fontScale="25000" lnSpcReduction="20000"/>
          </a:bodyPr>
          <a:lstStyle/>
          <a:p>
            <a:endParaRPr lang="en-US" sz="6400" dirty="0"/>
          </a:p>
          <a:p>
            <a:r>
              <a:rPr lang="en-US" sz="6400" dirty="0"/>
              <a:t>Slide: Bodily Injury - Article 182</a:t>
            </a:r>
          </a:p>
          <a:p>
            <a:endParaRPr lang="en-US" sz="6400" dirty="0"/>
          </a:p>
          <a:p>
            <a:r>
              <a:rPr lang="en-US" sz="6400" dirty="0"/>
              <a:t>Paragraph 1: Physical Injury or Health Impairment</a:t>
            </a:r>
          </a:p>
          <a:p>
            <a:endParaRPr lang="en-US" sz="6400" dirty="0"/>
          </a:p>
          <a:p>
            <a:r>
              <a:rPr lang="en-US" sz="6400" dirty="0"/>
              <a:t>Criminalizes physically injuring another person or impairing their health.</a:t>
            </a:r>
          </a:p>
          <a:p>
            <a:r>
              <a:rPr lang="en-US" sz="6400" dirty="0"/>
              <a:t>Perpetrators face a fine or imprisonment for up to three years.</a:t>
            </a:r>
          </a:p>
          <a:p>
            <a:r>
              <a:rPr lang="en-US" sz="6400" dirty="0"/>
              <a:t>Paragraph 2: Aggravated Offenses</a:t>
            </a:r>
          </a:p>
          <a:p>
            <a:endParaRPr lang="en-US" sz="6400" dirty="0"/>
          </a:p>
          <a:p>
            <a:r>
              <a:rPr lang="en-US" sz="6400" dirty="0"/>
              <a:t>If the crime from paragraph 1 is committed with gender-based violence, violence against women, family violence, hatred, or against a particularly vulnerable individual, penalties become more severe.</a:t>
            </a:r>
          </a:p>
          <a:p>
            <a:r>
              <a:rPr lang="en-US" sz="6400" dirty="0"/>
              <a:t>Perpetrators in such cases face imprisonment from six months to five years.</a:t>
            </a:r>
          </a:p>
          <a:p>
            <a:endParaRPr lang="en-US" dirty="0"/>
          </a:p>
          <a:p>
            <a:endParaRPr lang="en-US" dirty="0"/>
          </a:p>
          <a:p>
            <a:endParaRPr lang="en-US" dirty="0"/>
          </a:p>
          <a:p>
            <a:endParaRPr lang="en-US" dirty="0"/>
          </a:p>
          <a:p>
            <a:endParaRPr lang="en-US" dirty="0"/>
          </a:p>
          <a:p>
            <a:r>
              <a:rPr lang="en-US" dirty="0"/>
              <a:t>.</a:t>
            </a:r>
          </a:p>
          <a:p>
            <a:endParaRPr lang="en-US" dirty="0"/>
          </a:p>
        </p:txBody>
      </p:sp>
    </p:spTree>
    <p:extLst>
      <p:ext uri="{BB962C8B-B14F-4D97-AF65-F5344CB8AC3E}">
        <p14:creationId xmlns:p14="http://schemas.microsoft.com/office/powerpoint/2010/main" val="35547289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1A006-3553-B878-2576-4CA9A8B12720}"/>
              </a:ext>
            </a:extLst>
          </p:cNvPr>
          <p:cNvSpPr>
            <a:spLocks noGrp="1"/>
          </p:cNvSpPr>
          <p:nvPr>
            <p:ph type="title"/>
          </p:nvPr>
        </p:nvSpPr>
        <p:spPr/>
        <p:txBody>
          <a:bodyPr/>
          <a:lstStyle/>
          <a:p>
            <a:r>
              <a:rPr lang="en-US" dirty="0"/>
              <a:t> </a:t>
            </a:r>
          </a:p>
        </p:txBody>
      </p:sp>
      <p:sp>
        <p:nvSpPr>
          <p:cNvPr id="3" name="Content Placeholder 2">
            <a:extLst>
              <a:ext uri="{FF2B5EF4-FFF2-40B4-BE49-F238E27FC236}">
                <a16:creationId xmlns:a16="http://schemas.microsoft.com/office/drawing/2014/main" id="{DF2A64AC-68FD-EE09-81DC-1DF47A83340C}"/>
              </a:ext>
            </a:extLst>
          </p:cNvPr>
          <p:cNvSpPr>
            <a:spLocks noGrp="1"/>
          </p:cNvSpPr>
          <p:nvPr>
            <p:ph idx="1"/>
          </p:nvPr>
        </p:nvSpPr>
        <p:spPr/>
        <p:txBody>
          <a:bodyPr>
            <a:normAutofit fontScale="77500" lnSpcReduction="20000"/>
          </a:bodyPr>
          <a:lstStyle/>
          <a:p>
            <a:r>
              <a:rPr lang="en-US" dirty="0"/>
              <a:t>Paragraph 3: Court Warning</a:t>
            </a:r>
          </a:p>
          <a:p>
            <a:endParaRPr lang="en-US" dirty="0"/>
          </a:p>
          <a:p>
            <a:r>
              <a:rPr lang="en-US" dirty="0"/>
              <a:t>Allows the court to issue a warning if the perpetrator was provoked by particularly offensive or rude behavior of the injured party.</a:t>
            </a:r>
          </a:p>
          <a:p>
            <a:r>
              <a:rPr lang="en-US" dirty="0"/>
              <a:t>Paragraph 4: Prosecution Details</a:t>
            </a:r>
          </a:p>
          <a:p>
            <a:endParaRPr lang="en-US" dirty="0"/>
          </a:p>
          <a:p>
            <a:r>
              <a:rPr lang="en-US" dirty="0"/>
              <a:t>Specifies that prosecution for the crime in paragraph 1 is undertaken by a private lawsuit, and for paragraph 2, by motion.</a:t>
            </a:r>
          </a:p>
          <a:p>
            <a:r>
              <a:rPr lang="en-US" dirty="0"/>
              <a:t>This article addresses bodily injury, penalizing those who physically harm or impair the health of others. The severity of penalties increases when the crime is committed in conjunction with specific circumstances such as gender-based violence, family violence, or against vulnerable individuals. The court has the discretion to issue a warning in cases of provocation, and prosecution details depend on whether the case falls under paragraph 1 or 2.</a:t>
            </a:r>
          </a:p>
          <a:p>
            <a:endParaRPr lang="en-US" dirty="0"/>
          </a:p>
        </p:txBody>
      </p:sp>
    </p:spTree>
    <p:extLst>
      <p:ext uri="{BB962C8B-B14F-4D97-AF65-F5344CB8AC3E}">
        <p14:creationId xmlns:p14="http://schemas.microsoft.com/office/powerpoint/2010/main" val="18348913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8C7E3-3B30-BAFA-5448-877A4565A0E6}"/>
              </a:ext>
            </a:extLst>
          </p:cNvPr>
          <p:cNvSpPr>
            <a:spLocks noGrp="1"/>
          </p:cNvSpPr>
          <p:nvPr>
            <p:ph type="title"/>
          </p:nvPr>
        </p:nvSpPr>
        <p:spPr/>
        <p:txBody>
          <a:bodyPr/>
          <a:lstStyle/>
          <a:p>
            <a:pPr algn="ctr"/>
            <a:r>
              <a:rPr lang="en-US" dirty="0"/>
              <a:t>Serious Bodily Injury - Article 183</a:t>
            </a:r>
            <a:br>
              <a:rPr lang="en-US" dirty="0"/>
            </a:br>
            <a:endParaRPr lang="en-US" dirty="0"/>
          </a:p>
        </p:txBody>
      </p:sp>
      <p:sp>
        <p:nvSpPr>
          <p:cNvPr id="3" name="Content Placeholder 2">
            <a:extLst>
              <a:ext uri="{FF2B5EF4-FFF2-40B4-BE49-F238E27FC236}">
                <a16:creationId xmlns:a16="http://schemas.microsoft.com/office/drawing/2014/main" id="{869A39A2-5663-A14A-6150-619CD25E06DC}"/>
              </a:ext>
            </a:extLst>
          </p:cNvPr>
          <p:cNvSpPr>
            <a:spLocks noGrp="1"/>
          </p:cNvSpPr>
          <p:nvPr>
            <p:ph idx="1"/>
          </p:nvPr>
        </p:nvSpPr>
        <p:spPr>
          <a:xfrm>
            <a:off x="838200" y="1833937"/>
            <a:ext cx="10515600" cy="4351338"/>
          </a:xfrm>
        </p:spPr>
        <p:txBody>
          <a:bodyPr>
            <a:normAutofit fontScale="62500" lnSpcReduction="20000"/>
          </a:bodyPr>
          <a:lstStyle/>
          <a:p>
            <a:endParaRPr lang="en-US" dirty="0"/>
          </a:p>
          <a:p>
            <a:r>
              <a:rPr lang="en-US" dirty="0"/>
              <a:t>Paragraph 1: Serious Bodily Injury or Health Impairment</a:t>
            </a:r>
          </a:p>
          <a:p>
            <a:endParaRPr lang="en-US" dirty="0"/>
          </a:p>
          <a:p>
            <a:r>
              <a:rPr lang="en-US" dirty="0"/>
              <a:t>Criminalizes serious injury or severe impairment of another person's health.</a:t>
            </a:r>
          </a:p>
          <a:p>
            <a:r>
              <a:rPr lang="en-US" dirty="0"/>
              <a:t>Perpetrators face imprisonment from six months to five years.</a:t>
            </a:r>
          </a:p>
          <a:p>
            <a:r>
              <a:rPr lang="en-US" dirty="0"/>
              <a:t>Paragraph 2: Aggravated Offenses</a:t>
            </a:r>
          </a:p>
          <a:p>
            <a:endParaRPr lang="en-US" dirty="0"/>
          </a:p>
          <a:p>
            <a:r>
              <a:rPr lang="en-US" dirty="0"/>
              <a:t>If committed with gender-based violence, violence against women, family violence, hatred, or against a particularly vulnerable individual, penalties increase.</a:t>
            </a:r>
          </a:p>
          <a:p>
            <a:r>
              <a:rPr lang="en-US" dirty="0"/>
              <a:t>Perpetrators face imprisonment from one to five years.</a:t>
            </a:r>
          </a:p>
          <a:p>
            <a:r>
              <a:rPr lang="en-US" dirty="0"/>
              <a:t>Paragraph 3: Endangering Life or Severe Consequences</a:t>
            </a:r>
          </a:p>
          <a:p>
            <a:endParaRPr lang="en-US" dirty="0"/>
          </a:p>
          <a:p>
            <a:r>
              <a:rPr lang="en-US" dirty="0"/>
              <a:t>Addresses situations where serious bodily injury endangers life or causes severe consequences.</a:t>
            </a:r>
          </a:p>
          <a:p>
            <a:r>
              <a:rPr lang="en-US" dirty="0"/>
              <a:t>Perpetrators face imprisonment from one to eight years.</a:t>
            </a:r>
          </a:p>
        </p:txBody>
      </p:sp>
    </p:spTree>
    <p:extLst>
      <p:ext uri="{BB962C8B-B14F-4D97-AF65-F5344CB8AC3E}">
        <p14:creationId xmlns:p14="http://schemas.microsoft.com/office/powerpoint/2010/main" val="11798027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17C69-A1A6-8BDE-A389-4717E226BEC4}"/>
              </a:ext>
            </a:extLst>
          </p:cNvPr>
          <p:cNvSpPr>
            <a:spLocks noGrp="1"/>
          </p:cNvSpPr>
          <p:nvPr>
            <p:ph type="title"/>
          </p:nvPr>
        </p:nvSpPr>
        <p:spPr/>
        <p:txBody>
          <a:bodyPr/>
          <a:lstStyle/>
          <a:p>
            <a:r>
              <a:rPr lang="en-US" dirty="0"/>
              <a:t> </a:t>
            </a:r>
          </a:p>
        </p:txBody>
      </p:sp>
      <p:sp>
        <p:nvSpPr>
          <p:cNvPr id="3" name="Content Placeholder 2">
            <a:extLst>
              <a:ext uri="{FF2B5EF4-FFF2-40B4-BE49-F238E27FC236}">
                <a16:creationId xmlns:a16="http://schemas.microsoft.com/office/drawing/2014/main" id="{04E33DBE-19AD-B4F9-E393-C712CBF8F406}"/>
              </a:ext>
            </a:extLst>
          </p:cNvPr>
          <p:cNvSpPr>
            <a:spLocks noGrp="1"/>
          </p:cNvSpPr>
          <p:nvPr>
            <p:ph idx="1"/>
          </p:nvPr>
        </p:nvSpPr>
        <p:spPr/>
        <p:txBody>
          <a:bodyPr>
            <a:normAutofit fontScale="55000" lnSpcReduction="20000"/>
          </a:bodyPr>
          <a:lstStyle/>
          <a:p>
            <a:r>
              <a:rPr lang="en-US" dirty="0"/>
              <a:t>Paragraph 4: Fatal Consequences</a:t>
            </a:r>
          </a:p>
          <a:p>
            <a:r>
              <a:rPr lang="en-US" dirty="0"/>
              <a:t>If serious bodily injury results in death, the perpetrator faces imprisonment from three to eight years.</a:t>
            </a:r>
          </a:p>
          <a:p>
            <a:endParaRPr lang="en-US" dirty="0"/>
          </a:p>
          <a:p>
            <a:r>
              <a:rPr lang="en-US"/>
              <a:t>Paragraph 5: Negligence</a:t>
            </a:r>
          </a:p>
          <a:p>
            <a:r>
              <a:rPr lang="en-US" dirty="0"/>
              <a:t>Covers situations where serious bodily injury occurs due to negligence.</a:t>
            </a:r>
          </a:p>
          <a:p>
            <a:r>
              <a:rPr lang="en-US" dirty="0"/>
              <a:t>Perpetrators face a fine or imprisonment for up to three years.</a:t>
            </a:r>
          </a:p>
          <a:p>
            <a:endParaRPr lang="en-US" dirty="0"/>
          </a:p>
          <a:p>
            <a:r>
              <a:rPr lang="en-US" dirty="0"/>
              <a:t>Paragraph 6: Immediate Acts Under Provocation</a:t>
            </a:r>
          </a:p>
          <a:p>
            <a:endParaRPr lang="en-US" dirty="0"/>
          </a:p>
          <a:p>
            <a:r>
              <a:rPr lang="en-US" dirty="0"/>
              <a:t>Deals with crimes committed in an instant due to provocation (attack, insult, domestic violence).</a:t>
            </a:r>
          </a:p>
          <a:p>
            <a:r>
              <a:rPr lang="en-US" dirty="0"/>
              <a:t>Penalties vary:</a:t>
            </a:r>
          </a:p>
          <a:p>
            <a:r>
              <a:rPr lang="en-US" dirty="0"/>
              <a:t>For paragraphs 1 and 2: Fine or imprisonment up to three years.</a:t>
            </a:r>
          </a:p>
          <a:p>
            <a:r>
              <a:rPr lang="en-US" dirty="0"/>
              <a:t>For paragraphs 3 and 4: Imprisonment from one to five years.</a:t>
            </a:r>
          </a:p>
          <a:p>
            <a:r>
              <a:rPr lang="en-US" dirty="0"/>
              <a:t>This legal framework addresses serious bodily injury, considering circumstances like violence, endangerment, and negligence. Penalties vary based on the severity of the offense and the presence of aggravating factors. Immediate acts under provocation are also considered, with penalties depending on the specific circumstances of the crime.</a:t>
            </a:r>
          </a:p>
        </p:txBody>
      </p:sp>
    </p:spTree>
    <p:extLst>
      <p:ext uri="{BB962C8B-B14F-4D97-AF65-F5344CB8AC3E}">
        <p14:creationId xmlns:p14="http://schemas.microsoft.com/office/powerpoint/2010/main" val="257415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BFEB2-39EC-733A-3AA5-70F46C20BB30}"/>
              </a:ext>
            </a:extLst>
          </p:cNvPr>
          <p:cNvSpPr>
            <a:spLocks noGrp="1"/>
          </p:cNvSpPr>
          <p:nvPr>
            <p:ph type="title"/>
          </p:nvPr>
        </p:nvSpPr>
        <p:spPr/>
        <p:txBody>
          <a:bodyPr/>
          <a:lstStyle/>
          <a:p>
            <a:pPr algn="ctr"/>
            <a:r>
              <a:rPr lang="en-US" dirty="0"/>
              <a:t>Participating in a Fight - Article 184</a:t>
            </a:r>
            <a:br>
              <a:rPr lang="en-US" dirty="0"/>
            </a:br>
            <a:endParaRPr lang="en-US" dirty="0"/>
          </a:p>
        </p:txBody>
      </p:sp>
      <p:sp>
        <p:nvSpPr>
          <p:cNvPr id="3" name="Content Placeholder 2">
            <a:extLst>
              <a:ext uri="{FF2B5EF4-FFF2-40B4-BE49-F238E27FC236}">
                <a16:creationId xmlns:a16="http://schemas.microsoft.com/office/drawing/2014/main" id="{91EFA86C-1553-7760-0AA6-517E9987F0F8}"/>
              </a:ext>
            </a:extLst>
          </p:cNvPr>
          <p:cNvSpPr>
            <a:spLocks noGrp="1"/>
          </p:cNvSpPr>
          <p:nvPr>
            <p:ph idx="1"/>
          </p:nvPr>
        </p:nvSpPr>
        <p:spPr/>
        <p:txBody>
          <a:bodyPr>
            <a:normAutofit fontScale="62500" lnSpcReduction="20000"/>
          </a:bodyPr>
          <a:lstStyle/>
          <a:p>
            <a:pPr marL="0" indent="0">
              <a:buNone/>
            </a:pPr>
            <a:endParaRPr lang="en-US" dirty="0"/>
          </a:p>
          <a:p>
            <a:r>
              <a:rPr lang="en-US" dirty="0"/>
              <a:t>Paragraph 1: Participation in a Fight or Attack</a:t>
            </a:r>
          </a:p>
          <a:p>
            <a:endParaRPr lang="en-US" dirty="0"/>
          </a:p>
          <a:p>
            <a:r>
              <a:rPr lang="en-US" dirty="0"/>
              <a:t>Criminalizes active involvement in a group fight or attack that results in the deprivation of life or serious injury.</a:t>
            </a:r>
          </a:p>
          <a:p>
            <a:r>
              <a:rPr lang="en-US" dirty="0"/>
              <a:t>Individuals participating in such incidents face imprisonment from three months to three years for their role.</a:t>
            </a:r>
          </a:p>
          <a:p>
            <a:r>
              <a:rPr lang="en-US" dirty="0"/>
              <a:t>Paragraph 2: Exemptions for Self-Defense or Intervention</a:t>
            </a:r>
          </a:p>
          <a:p>
            <a:endParaRPr lang="en-US" dirty="0"/>
          </a:p>
          <a:p>
            <a:r>
              <a:rPr lang="en-US" dirty="0"/>
              <a:t>Specifies that individuals involved in a fight involuntarily or those defending themselves or others are not subject to criminal offense.</a:t>
            </a:r>
          </a:p>
          <a:p>
            <a:r>
              <a:rPr lang="en-US" dirty="0"/>
              <a:t>Recognizes the distinction between active participation and circumstances where involvement is involuntary or aimed at preventing harm.</a:t>
            </a:r>
          </a:p>
          <a:p>
            <a:r>
              <a:rPr lang="en-US" dirty="0"/>
              <a:t>This legal provision aims to penalize active participation in violent incidents while acknowledging exemptions for those involved involuntarily or acting in self-defense or intervention to prevent harm. The distinction is crucial for fair legal treatment in situations where individuals are drawn into a fight against their will or are acting in defense of themselves or others.</a:t>
            </a:r>
          </a:p>
        </p:txBody>
      </p:sp>
    </p:spTree>
    <p:extLst>
      <p:ext uri="{BB962C8B-B14F-4D97-AF65-F5344CB8AC3E}">
        <p14:creationId xmlns:p14="http://schemas.microsoft.com/office/powerpoint/2010/main" val="36978461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CEADC-A048-AAE7-898B-EDA862E7C3D4}"/>
              </a:ext>
            </a:extLst>
          </p:cNvPr>
          <p:cNvSpPr>
            <a:spLocks noGrp="1"/>
          </p:cNvSpPr>
          <p:nvPr>
            <p:ph type="title"/>
          </p:nvPr>
        </p:nvSpPr>
        <p:spPr/>
        <p:txBody>
          <a:bodyPr>
            <a:normAutofit fontScale="90000"/>
          </a:bodyPr>
          <a:lstStyle/>
          <a:p>
            <a:pPr algn="ctr"/>
            <a:r>
              <a:rPr lang="en-US" dirty="0"/>
              <a:t>Threatening with a Dangerous Weapon During a Fight or Argument - Article 185</a:t>
            </a:r>
            <a:br>
              <a:rPr lang="en-US" dirty="0"/>
            </a:br>
            <a:endParaRPr lang="en-US" dirty="0"/>
          </a:p>
        </p:txBody>
      </p:sp>
      <p:sp>
        <p:nvSpPr>
          <p:cNvPr id="3" name="Content Placeholder 2">
            <a:extLst>
              <a:ext uri="{FF2B5EF4-FFF2-40B4-BE49-F238E27FC236}">
                <a16:creationId xmlns:a16="http://schemas.microsoft.com/office/drawing/2014/main" id="{EE0633B2-13DF-B227-DE83-690948BBDD80}"/>
              </a:ext>
            </a:extLst>
          </p:cNvPr>
          <p:cNvSpPr>
            <a:spLocks noGrp="1"/>
          </p:cNvSpPr>
          <p:nvPr>
            <p:ph idx="1"/>
          </p:nvPr>
        </p:nvSpPr>
        <p:spPr/>
        <p:txBody>
          <a:bodyPr>
            <a:normAutofit/>
          </a:bodyPr>
          <a:lstStyle/>
          <a:p>
            <a:endParaRPr lang="en-US" dirty="0"/>
          </a:p>
          <a:p>
            <a:r>
              <a:rPr lang="en-US" dirty="0"/>
              <a:t>Overview:</a:t>
            </a:r>
          </a:p>
          <a:p>
            <a:r>
              <a:rPr lang="en-US" dirty="0"/>
              <a:t>Criminalizes reaching for a dangerous weapon during a fight or argument.</a:t>
            </a:r>
          </a:p>
          <a:p>
            <a:r>
              <a:rPr lang="en-US" dirty="0"/>
              <a:t>Legal consequences include a fine or imprisonment for up to one year.</a:t>
            </a:r>
          </a:p>
          <a:p>
            <a:r>
              <a:rPr lang="en-US" dirty="0"/>
              <a:t>Focuses on preventing the escalation of violence when dangerous weapons are introduced.</a:t>
            </a:r>
          </a:p>
        </p:txBody>
      </p:sp>
    </p:spTree>
    <p:extLst>
      <p:ext uri="{BB962C8B-B14F-4D97-AF65-F5344CB8AC3E}">
        <p14:creationId xmlns:p14="http://schemas.microsoft.com/office/powerpoint/2010/main" val="2545873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Başlık 1">
            <a:extLst>
              <a:ext uri="{FF2B5EF4-FFF2-40B4-BE49-F238E27FC236}">
                <a16:creationId xmlns:a16="http://schemas.microsoft.com/office/drawing/2014/main" id="{1B2881C9-BFDB-825A-D514-6DC3244EAEBE}"/>
              </a:ext>
            </a:extLst>
          </p:cNvPr>
          <p:cNvSpPr>
            <a:spLocks noGrp="1"/>
          </p:cNvSpPr>
          <p:nvPr>
            <p:ph type="title"/>
          </p:nvPr>
        </p:nvSpPr>
        <p:spPr>
          <a:xfrm>
            <a:off x="304800" y="365125"/>
            <a:ext cx="11048999" cy="1899912"/>
          </a:xfrm>
        </p:spPr>
        <p:txBody>
          <a:bodyPr>
            <a:normAutofit/>
          </a:bodyPr>
          <a:lstStyle/>
          <a:p>
            <a:pPr algn="ctr"/>
            <a:r>
              <a:rPr lang="tr-TR" sz="4000" dirty="0"/>
              <a:t>Abstract</a:t>
            </a:r>
          </a:p>
        </p:txBody>
      </p:sp>
      <p:sp>
        <p:nvSpPr>
          <p:cNvPr id="3" name="İçerik Yer Tutucusu 2">
            <a:extLst>
              <a:ext uri="{FF2B5EF4-FFF2-40B4-BE49-F238E27FC236}">
                <a16:creationId xmlns:a16="http://schemas.microsoft.com/office/drawing/2014/main" id="{4981AD27-2046-1EC0-5547-D2EE5D33E8CA}"/>
              </a:ext>
            </a:extLst>
          </p:cNvPr>
          <p:cNvSpPr>
            <a:spLocks noGrp="1"/>
          </p:cNvSpPr>
          <p:nvPr>
            <p:ph idx="1"/>
          </p:nvPr>
        </p:nvSpPr>
        <p:spPr>
          <a:xfrm>
            <a:off x="418012" y="1985554"/>
            <a:ext cx="10935788" cy="4191409"/>
          </a:xfrm>
        </p:spPr>
        <p:txBody>
          <a:bodyPr>
            <a:normAutofit fontScale="85000" lnSpcReduction="20000"/>
          </a:bodyPr>
          <a:lstStyle/>
          <a:p>
            <a:pPr marL="0" indent="0">
              <a:buNone/>
            </a:pPr>
            <a:r>
              <a:rPr lang="en-US" sz="2000" dirty="0"/>
              <a:t>An overview of the criminal offenses against life and body outlined in the [North Macedonia] Penal Code. The code encompasses a range of offenses, including murder, acts of negligence leading to death, and crimes related to suicide, termination of pregnancy, and female genital mutilation.</a:t>
            </a:r>
          </a:p>
          <a:p>
            <a:pPr marL="0" indent="0">
              <a:buNone/>
            </a:pPr>
            <a:endParaRPr lang="en-US" sz="2000" dirty="0"/>
          </a:p>
          <a:p>
            <a:pPr marL="0" indent="0">
              <a:buNone/>
            </a:pPr>
            <a:r>
              <a:rPr lang="en-US" sz="2000" dirty="0"/>
              <a:t>The penalties for murder vary based on circumstances such as cruelty, insidiousness, or motives like revenge and selfishness. Special provisions address domestic and gender-based violence, as well as harm to specific professionals.</a:t>
            </a:r>
          </a:p>
          <a:p>
            <a:pPr marL="0" indent="0">
              <a:buNone/>
            </a:pPr>
            <a:endParaRPr lang="en-US" sz="2000" dirty="0"/>
          </a:p>
          <a:p>
            <a:pPr marL="0" indent="0">
              <a:buNone/>
            </a:pPr>
            <a:r>
              <a:rPr lang="en-US" sz="2000" dirty="0"/>
              <a:t>The Penal Code also covers offenses related to life and body resulting from negligence, termination of pregnancy without consent, and forced sterilization. Penalties escalate when these acts cause serious harm, endanger life, or lead to fatalities.</a:t>
            </a:r>
          </a:p>
          <a:p>
            <a:pPr marL="0" indent="0">
              <a:buNone/>
            </a:pPr>
            <a:endParaRPr lang="en-US" sz="2000" dirty="0"/>
          </a:p>
          <a:p>
            <a:pPr marL="0" indent="0">
              <a:buNone/>
            </a:pPr>
            <a:r>
              <a:rPr lang="en-US" sz="2000" dirty="0"/>
              <a:t>Additionally, the legal framework addresses actions during conflicts, such as threatening with dangerous weapons, participating in fights resulting in death or injury, and abandoning individuals in perilous situations. The code emphasizes the duty to render aid when necessary, prescribing penalties for failure to do so.</a:t>
            </a:r>
          </a:p>
          <a:p>
            <a:pPr marL="0" indent="0">
              <a:buNone/>
            </a:pPr>
            <a:endParaRPr lang="en-US" sz="2000" dirty="0"/>
          </a:p>
          <a:p>
            <a:pPr marL="0" indent="0">
              <a:buNone/>
            </a:pPr>
            <a:r>
              <a:rPr lang="en-US" sz="2000" dirty="0"/>
              <a:t>This abstract provides insight into the nuanced legal responses to offenses against life and body, highlighting the importance of upholding human life within the legal framework of the [Country's Name] Penal Code.</a:t>
            </a:r>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2081964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E841D-CDC5-B45D-87D7-35251FF3A6A3}"/>
              </a:ext>
            </a:extLst>
          </p:cNvPr>
          <p:cNvSpPr>
            <a:spLocks noGrp="1"/>
          </p:cNvSpPr>
          <p:nvPr>
            <p:ph type="title"/>
          </p:nvPr>
        </p:nvSpPr>
        <p:spPr/>
        <p:txBody>
          <a:bodyPr/>
          <a:lstStyle/>
          <a:p>
            <a:pPr algn="ctr"/>
            <a:r>
              <a:rPr lang="en-US" dirty="0"/>
              <a:t>Exposure to Danger - Article 186</a:t>
            </a:r>
            <a:br>
              <a:rPr lang="en-US" dirty="0"/>
            </a:br>
            <a:endParaRPr lang="en-US" dirty="0"/>
          </a:p>
        </p:txBody>
      </p:sp>
      <p:sp>
        <p:nvSpPr>
          <p:cNvPr id="3" name="Content Placeholder 2">
            <a:extLst>
              <a:ext uri="{FF2B5EF4-FFF2-40B4-BE49-F238E27FC236}">
                <a16:creationId xmlns:a16="http://schemas.microsoft.com/office/drawing/2014/main" id="{40FBB453-AD1B-9EB0-262F-C5EE3B201559}"/>
              </a:ext>
            </a:extLst>
          </p:cNvPr>
          <p:cNvSpPr>
            <a:spLocks noGrp="1"/>
          </p:cNvSpPr>
          <p:nvPr>
            <p:ph idx="1"/>
          </p:nvPr>
        </p:nvSpPr>
        <p:spPr/>
        <p:txBody>
          <a:bodyPr>
            <a:normAutofit fontScale="92500" lnSpcReduction="20000"/>
          </a:bodyPr>
          <a:lstStyle/>
          <a:p>
            <a:endParaRPr lang="en-US" dirty="0"/>
          </a:p>
          <a:p>
            <a:r>
              <a:rPr lang="en-US" dirty="0"/>
              <a:t>Paragraph 1: Leaving Another in a Life-Threatening Situation</a:t>
            </a:r>
          </a:p>
          <a:p>
            <a:endParaRPr lang="en-US" dirty="0"/>
          </a:p>
          <a:p>
            <a:r>
              <a:rPr lang="en-US" dirty="0"/>
              <a:t>Criminalizes leaving someone without help in a life-threatening situation caused by the perpetrator.</a:t>
            </a:r>
          </a:p>
          <a:p>
            <a:r>
              <a:rPr lang="en-US" dirty="0"/>
              <a:t>Perpetrators face imprisonment from three months to three years.</a:t>
            </a:r>
          </a:p>
          <a:p>
            <a:r>
              <a:rPr lang="en-US" dirty="0"/>
              <a:t>Paragraph 2: Severe Consequences</a:t>
            </a:r>
          </a:p>
          <a:p>
            <a:endParaRPr lang="en-US" dirty="0"/>
          </a:p>
          <a:p>
            <a:r>
              <a:rPr lang="en-US" dirty="0"/>
              <a:t>If the exposed person suffers severe physical injury, health impairment, or loss of life, penalties become more severe.</a:t>
            </a:r>
          </a:p>
          <a:p>
            <a:r>
              <a:rPr lang="en-US" dirty="0"/>
              <a:t>Perpetrators in such cases face imprisonment from one to eight years.</a:t>
            </a:r>
          </a:p>
        </p:txBody>
      </p:sp>
    </p:spTree>
    <p:extLst>
      <p:ext uri="{BB962C8B-B14F-4D97-AF65-F5344CB8AC3E}">
        <p14:creationId xmlns:p14="http://schemas.microsoft.com/office/powerpoint/2010/main" val="24393924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7EA54-B4EC-8982-90AA-879CA01E7FEB}"/>
              </a:ext>
            </a:extLst>
          </p:cNvPr>
          <p:cNvSpPr>
            <a:spLocks noGrp="1"/>
          </p:cNvSpPr>
          <p:nvPr>
            <p:ph type="title"/>
          </p:nvPr>
        </p:nvSpPr>
        <p:spPr/>
        <p:txBody>
          <a:bodyPr/>
          <a:lstStyle/>
          <a:p>
            <a:pPr algn="ctr"/>
            <a:r>
              <a:rPr lang="en-US" dirty="0"/>
              <a:t> Abandoning an Infirm Person - Article 187</a:t>
            </a:r>
            <a:br>
              <a:rPr lang="en-US" dirty="0"/>
            </a:br>
            <a:endParaRPr lang="en-US" dirty="0"/>
          </a:p>
        </p:txBody>
      </p:sp>
      <p:sp>
        <p:nvSpPr>
          <p:cNvPr id="3" name="Content Placeholder 2">
            <a:extLst>
              <a:ext uri="{FF2B5EF4-FFF2-40B4-BE49-F238E27FC236}">
                <a16:creationId xmlns:a16="http://schemas.microsoft.com/office/drawing/2014/main" id="{A1FCA50A-F2D6-B648-441E-57AB1A2FAF90}"/>
              </a:ext>
            </a:extLst>
          </p:cNvPr>
          <p:cNvSpPr>
            <a:spLocks noGrp="1"/>
          </p:cNvSpPr>
          <p:nvPr>
            <p:ph idx="1"/>
          </p:nvPr>
        </p:nvSpPr>
        <p:spPr/>
        <p:txBody>
          <a:bodyPr>
            <a:normAutofit fontScale="85000" lnSpcReduction="10000"/>
          </a:bodyPr>
          <a:lstStyle/>
          <a:p>
            <a:endParaRPr lang="en-US" dirty="0"/>
          </a:p>
          <a:p>
            <a:r>
              <a:rPr lang="en-US" dirty="0"/>
              <a:t>Paragraph 1: Leaving an Infirm Person without Help</a:t>
            </a:r>
          </a:p>
          <a:p>
            <a:endParaRPr lang="en-US" dirty="0"/>
          </a:p>
          <a:p>
            <a:r>
              <a:rPr lang="en-US" dirty="0"/>
              <a:t>Criminalizes leaving an infirm person, entrusted to the perpetrator or under their care, without assistance in situations posing a danger to life or health.</a:t>
            </a:r>
          </a:p>
          <a:p>
            <a:r>
              <a:rPr lang="en-US" dirty="0"/>
              <a:t>Perpetrators face imprisonment from three months to three years.</a:t>
            </a:r>
          </a:p>
          <a:p>
            <a:r>
              <a:rPr lang="en-US" dirty="0"/>
              <a:t>Paragraph 2: Severe Consequences</a:t>
            </a:r>
          </a:p>
          <a:p>
            <a:endParaRPr lang="en-US" dirty="0"/>
          </a:p>
          <a:p>
            <a:r>
              <a:rPr lang="en-US" dirty="0"/>
              <a:t>If the abandoned person suffers severe consequences like loss of life, serious injury, or significant health impairment, penalties become more severe.</a:t>
            </a:r>
          </a:p>
          <a:p>
            <a:r>
              <a:rPr lang="en-US" dirty="0"/>
              <a:t>Perpetrators in such cases face imprisonment ranging from one to eight years.</a:t>
            </a:r>
          </a:p>
        </p:txBody>
      </p:sp>
    </p:spTree>
    <p:extLst>
      <p:ext uri="{BB962C8B-B14F-4D97-AF65-F5344CB8AC3E}">
        <p14:creationId xmlns:p14="http://schemas.microsoft.com/office/powerpoint/2010/main" val="2993903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C44433-1C5A-7984-AE0C-B8545C98809E}"/>
              </a:ext>
            </a:extLst>
          </p:cNvPr>
          <p:cNvSpPr>
            <a:spLocks noGrp="1"/>
          </p:cNvSpPr>
          <p:nvPr>
            <p:ph idx="1"/>
          </p:nvPr>
        </p:nvSpPr>
        <p:spPr>
          <a:xfrm>
            <a:off x="0" y="165462"/>
            <a:ext cx="12192000" cy="6692537"/>
          </a:xfrm>
        </p:spPr>
        <p:txBody>
          <a:bodyPr>
            <a:normAutofit lnSpcReduction="10000"/>
          </a:bodyPr>
          <a:lstStyle/>
          <a:p>
            <a:r>
              <a:rPr lang="en-US" dirty="0"/>
              <a:t>Article 187: Abandoning an Infirm Person</a:t>
            </a:r>
          </a:p>
          <a:p>
            <a:endParaRPr lang="en-US" dirty="0"/>
          </a:p>
          <a:p>
            <a:r>
              <a:rPr lang="en-US" dirty="0"/>
              <a:t>Leaving an Infirm Person without Help (Paragraph 1):</a:t>
            </a:r>
          </a:p>
          <a:p>
            <a:endParaRPr lang="en-US" dirty="0"/>
          </a:p>
          <a:p>
            <a:r>
              <a:rPr lang="en-US" dirty="0"/>
              <a:t>Criminalizes the act of leaving an infirm person, entrusted to the perpetrator or for whom the perpetrator is obliged to provide care, without assistance in situations that pose a danger to life or health.</a:t>
            </a:r>
          </a:p>
          <a:p>
            <a:r>
              <a:rPr lang="en-US" dirty="0"/>
              <a:t>Perpetrators of this act face imprisonment ranging from three months to three years.</a:t>
            </a:r>
          </a:p>
          <a:p>
            <a:r>
              <a:rPr lang="en-US" dirty="0"/>
              <a:t>Severe Consequences (Paragraph 2):</a:t>
            </a:r>
          </a:p>
          <a:p>
            <a:endParaRPr lang="en-US" dirty="0"/>
          </a:p>
          <a:p>
            <a:r>
              <a:rPr lang="en-US" dirty="0"/>
              <a:t>If the person left in a dangerous situation due to abandonment suffers severe consequences such as loss of life, serious injury, or significant impairment of health, the penalties become more severe.</a:t>
            </a:r>
          </a:p>
          <a:p>
            <a:r>
              <a:rPr lang="en-US" dirty="0"/>
              <a:t>Perpetrators in such cases face imprisonment ranging from one to eight years.</a:t>
            </a:r>
          </a:p>
        </p:txBody>
      </p:sp>
    </p:spTree>
    <p:extLst>
      <p:ext uri="{BB962C8B-B14F-4D97-AF65-F5344CB8AC3E}">
        <p14:creationId xmlns:p14="http://schemas.microsoft.com/office/powerpoint/2010/main" val="5771872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DCA97-EE10-47B8-8FB5-CF9AB806BE4D}"/>
              </a:ext>
            </a:extLst>
          </p:cNvPr>
          <p:cNvSpPr>
            <a:spLocks noGrp="1"/>
          </p:cNvSpPr>
          <p:nvPr>
            <p:ph type="title"/>
          </p:nvPr>
        </p:nvSpPr>
        <p:spPr/>
        <p:txBody>
          <a:bodyPr>
            <a:normAutofit fontScale="90000"/>
          </a:bodyPr>
          <a:lstStyle/>
          <a:p>
            <a:pPr algn="ctr"/>
            <a:r>
              <a:rPr lang="en-US" dirty="0"/>
              <a:t>Article 188 - Not Rendering Aid in Life-Threatening Situations</a:t>
            </a:r>
            <a:br>
              <a:rPr lang="en-US" dirty="0"/>
            </a:br>
            <a:endParaRPr lang="en-US" dirty="0"/>
          </a:p>
        </p:txBody>
      </p:sp>
      <p:sp>
        <p:nvSpPr>
          <p:cNvPr id="3" name="Content Placeholder 2">
            <a:extLst>
              <a:ext uri="{FF2B5EF4-FFF2-40B4-BE49-F238E27FC236}">
                <a16:creationId xmlns:a16="http://schemas.microsoft.com/office/drawing/2014/main" id="{BF5895A7-8E8E-95C8-E916-12FB3FA733C0}"/>
              </a:ext>
            </a:extLst>
          </p:cNvPr>
          <p:cNvSpPr>
            <a:spLocks noGrp="1"/>
          </p:cNvSpPr>
          <p:nvPr>
            <p:ph idx="1"/>
          </p:nvPr>
        </p:nvSpPr>
        <p:spPr/>
        <p:txBody>
          <a:bodyPr>
            <a:normAutofit fontScale="85000" lnSpcReduction="20000"/>
          </a:bodyPr>
          <a:lstStyle/>
          <a:p>
            <a:r>
              <a:rPr lang="en-US" dirty="0"/>
              <a:t>Article 188 - Not Rendering Aid in Life-Threatening Situations</a:t>
            </a:r>
          </a:p>
          <a:p>
            <a:r>
              <a:rPr lang="en-US" dirty="0"/>
              <a:t>Overview:</a:t>
            </a:r>
          </a:p>
          <a:p>
            <a:r>
              <a:rPr lang="en-US" dirty="0"/>
              <a:t>Criminalizes failure to provide aid in life-threatening situations, if capable without endangering oneself or others.</a:t>
            </a:r>
          </a:p>
          <a:p>
            <a:r>
              <a:rPr lang="en-US" dirty="0"/>
              <a:t>Legal consequences: fine or imprisonment up to 1 year.</a:t>
            </a:r>
          </a:p>
          <a:p>
            <a:r>
              <a:rPr lang="en-US" dirty="0"/>
              <a:t>Article Emphasis:</a:t>
            </a:r>
          </a:p>
          <a:p>
            <a:endParaRPr lang="en-US" dirty="0"/>
          </a:p>
          <a:p>
            <a:r>
              <a:rPr lang="en-US" dirty="0"/>
              <a:t>Emphasizes moral and legal duty to render assistance.</a:t>
            </a:r>
          </a:p>
          <a:p>
            <a:r>
              <a:rPr lang="en-US" dirty="0"/>
              <a:t>Immediate help can make a difference in preserving life.</a:t>
            </a:r>
          </a:p>
          <a:p>
            <a:r>
              <a:rPr lang="en-US" dirty="0"/>
              <a:t>These articles underscore the legal and moral responsibilities to provide assistance, particularly in situations that could be life-threatening or harmful to health.</a:t>
            </a:r>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3786677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50850-49FC-84AE-9914-F9A51F2EC785}"/>
              </a:ext>
            </a:extLst>
          </p:cNvPr>
          <p:cNvSpPr>
            <a:spLocks noGrp="1"/>
          </p:cNvSpPr>
          <p:nvPr>
            <p:ph type="title"/>
          </p:nvPr>
        </p:nvSpPr>
        <p:spPr/>
        <p:txBody>
          <a:bodyPr/>
          <a:lstStyle/>
          <a:p>
            <a:pPr algn="ctr"/>
            <a:r>
              <a:rPr lang="en-US" dirty="0"/>
              <a:t>Thank You</a:t>
            </a:r>
          </a:p>
        </p:txBody>
      </p:sp>
      <p:sp>
        <p:nvSpPr>
          <p:cNvPr id="3" name="Content Placeholder 2">
            <a:extLst>
              <a:ext uri="{FF2B5EF4-FFF2-40B4-BE49-F238E27FC236}">
                <a16:creationId xmlns:a16="http://schemas.microsoft.com/office/drawing/2014/main" id="{074C5192-E155-451D-4E15-752FC60F0C06}"/>
              </a:ext>
            </a:extLst>
          </p:cNvPr>
          <p:cNvSpPr>
            <a:spLocks noGrp="1"/>
          </p:cNvSpPr>
          <p:nvPr>
            <p:ph idx="1"/>
          </p:nvPr>
        </p:nvSpPr>
        <p:spPr/>
        <p:txBody>
          <a:bodyPr/>
          <a:lstStyle/>
          <a:p>
            <a:r>
              <a:rPr lang="en-US" dirty="0"/>
              <a:t> </a:t>
            </a:r>
          </a:p>
        </p:txBody>
      </p:sp>
    </p:spTree>
    <p:extLst>
      <p:ext uri="{BB962C8B-B14F-4D97-AF65-F5344CB8AC3E}">
        <p14:creationId xmlns:p14="http://schemas.microsoft.com/office/powerpoint/2010/main" val="1227047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16">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Resim 4">
            <a:extLst>
              <a:ext uri="{FF2B5EF4-FFF2-40B4-BE49-F238E27FC236}">
                <a16:creationId xmlns:a16="http://schemas.microsoft.com/office/drawing/2014/main" id="{2D352C7C-B719-0A03-E9E2-A2BB8E355621}"/>
              </a:ext>
            </a:extLst>
          </p:cNvPr>
          <p:cNvPicPr>
            <a:picLocks noChangeAspect="1"/>
          </p:cNvPicPr>
          <p:nvPr/>
        </p:nvPicPr>
        <p:blipFill rotWithShape="1">
          <a:blip r:embed="rId2">
            <a:extLst>
              <a:ext uri="{28A0092B-C50C-407E-A947-70E740481C1C}">
                <a14:useLocalDpi xmlns:a14="http://schemas.microsoft.com/office/drawing/2010/main" val="0"/>
              </a:ext>
            </a:extLst>
          </a:blip>
          <a:srcRect l="8347" r="16220" b="1"/>
          <a:stretch/>
        </p:blipFill>
        <p:spPr>
          <a:xfrm>
            <a:off x="0" y="99763"/>
            <a:ext cx="9669642" cy="6857990"/>
          </a:xfrm>
          <a:prstGeom prst="rect">
            <a:avLst/>
          </a:prstGeom>
        </p:spPr>
      </p:pic>
      <p:sp>
        <p:nvSpPr>
          <p:cNvPr id="46" name="Rectangle 18">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Başlık 1">
            <a:extLst>
              <a:ext uri="{FF2B5EF4-FFF2-40B4-BE49-F238E27FC236}">
                <a16:creationId xmlns:a16="http://schemas.microsoft.com/office/drawing/2014/main" id="{2136DD53-9048-AC00-5C05-F4CAA99791EF}"/>
              </a:ext>
            </a:extLst>
          </p:cNvPr>
          <p:cNvSpPr>
            <a:spLocks noGrp="1"/>
          </p:cNvSpPr>
          <p:nvPr>
            <p:ph type="title"/>
          </p:nvPr>
        </p:nvSpPr>
        <p:spPr>
          <a:xfrm>
            <a:off x="7531610" y="365125"/>
            <a:ext cx="3822189" cy="1899912"/>
          </a:xfrm>
        </p:spPr>
        <p:txBody>
          <a:bodyPr>
            <a:normAutofit/>
          </a:bodyPr>
          <a:lstStyle/>
          <a:p>
            <a:r>
              <a:rPr lang="en-US" sz="4000" dirty="0"/>
              <a:t>Murder</a:t>
            </a:r>
            <a:endParaRPr lang="tr-TR" sz="4000" dirty="0"/>
          </a:p>
        </p:txBody>
      </p:sp>
      <p:sp>
        <p:nvSpPr>
          <p:cNvPr id="3" name="İçerik Yer Tutucusu 2">
            <a:extLst>
              <a:ext uri="{FF2B5EF4-FFF2-40B4-BE49-F238E27FC236}">
                <a16:creationId xmlns:a16="http://schemas.microsoft.com/office/drawing/2014/main" id="{F13027BC-61EF-2D19-DC74-7381CC1993DE}"/>
              </a:ext>
            </a:extLst>
          </p:cNvPr>
          <p:cNvSpPr>
            <a:spLocks noGrp="1"/>
          </p:cNvSpPr>
          <p:nvPr>
            <p:ph idx="1"/>
          </p:nvPr>
        </p:nvSpPr>
        <p:spPr>
          <a:xfrm>
            <a:off x="7531610" y="2434201"/>
            <a:ext cx="3822189" cy="3742762"/>
          </a:xfrm>
        </p:spPr>
        <p:txBody>
          <a:bodyPr>
            <a:normAutofit/>
          </a:bodyPr>
          <a:lstStyle/>
          <a:p>
            <a:pPr marL="0" indent="0">
              <a:buNone/>
            </a:pPr>
            <a:r>
              <a:rPr lang="en-US" sz="2000" dirty="0"/>
              <a:t>Definition of Murder</a:t>
            </a:r>
          </a:p>
          <a:p>
            <a:pPr marL="0" indent="0">
              <a:buNone/>
            </a:pPr>
            <a:r>
              <a:rPr lang="en-US" sz="2000" dirty="0"/>
              <a:t>Punishments based on circumstances</a:t>
            </a:r>
          </a:p>
          <a:p>
            <a:pPr marL="0" indent="0">
              <a:buNone/>
            </a:pPr>
            <a:r>
              <a:rPr lang="en-US" sz="2000" dirty="0"/>
              <a:t>Special cases of murder </a:t>
            </a:r>
            <a:endParaRPr lang="tr-TR" sz="2000" dirty="0"/>
          </a:p>
        </p:txBody>
      </p:sp>
      <p:pic>
        <p:nvPicPr>
          <p:cNvPr id="6" name="Picture 5">
            <a:extLst>
              <a:ext uri="{FF2B5EF4-FFF2-40B4-BE49-F238E27FC236}">
                <a16:creationId xmlns:a16="http://schemas.microsoft.com/office/drawing/2014/main" id="{026841E1-3C68-8B38-4836-E7845D2D7B7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48875" y="1692419"/>
            <a:ext cx="2143125" cy="2447319"/>
          </a:xfrm>
          <a:prstGeom prst="rect">
            <a:avLst/>
          </a:prstGeom>
        </p:spPr>
      </p:pic>
    </p:spTree>
    <p:extLst>
      <p:ext uri="{BB962C8B-B14F-4D97-AF65-F5344CB8AC3E}">
        <p14:creationId xmlns:p14="http://schemas.microsoft.com/office/powerpoint/2010/main" val="3290846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9">
            <a:extLst>
              <a:ext uri="{FF2B5EF4-FFF2-40B4-BE49-F238E27FC236}">
                <a16:creationId xmlns:a16="http://schemas.microsoft.com/office/drawing/2014/main" id="{9427AF5F-9A0E-42B7-A252-FD64C9885F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D1787952-C827-4A8A-287B-5699D22AE74B}"/>
              </a:ext>
            </a:extLst>
          </p:cNvPr>
          <p:cNvSpPr>
            <a:spLocks noGrp="1"/>
          </p:cNvSpPr>
          <p:nvPr>
            <p:ph type="title"/>
          </p:nvPr>
        </p:nvSpPr>
        <p:spPr>
          <a:xfrm>
            <a:off x="838200" y="365125"/>
            <a:ext cx="10515600" cy="1306443"/>
          </a:xfrm>
        </p:spPr>
        <p:txBody>
          <a:bodyPr>
            <a:normAutofit/>
          </a:bodyPr>
          <a:lstStyle/>
          <a:p>
            <a:r>
              <a:rPr lang="en-US" sz="4000" dirty="0"/>
              <a:t>Taking another's life out of noble motives</a:t>
            </a:r>
            <a:endParaRPr lang="tr-TR" sz="4000" dirty="0"/>
          </a:p>
        </p:txBody>
      </p:sp>
      <p:sp>
        <p:nvSpPr>
          <p:cNvPr id="3" name="İçerik Yer Tutucusu 2">
            <a:extLst>
              <a:ext uri="{FF2B5EF4-FFF2-40B4-BE49-F238E27FC236}">
                <a16:creationId xmlns:a16="http://schemas.microsoft.com/office/drawing/2014/main" id="{1577A6C0-7465-2211-CC34-17E79E5AAB7F}"/>
              </a:ext>
            </a:extLst>
          </p:cNvPr>
          <p:cNvSpPr>
            <a:spLocks noGrp="1"/>
          </p:cNvSpPr>
          <p:nvPr>
            <p:ph idx="1"/>
          </p:nvPr>
        </p:nvSpPr>
        <p:spPr>
          <a:xfrm>
            <a:off x="838200" y="1825625"/>
            <a:ext cx="4152774" cy="4303464"/>
          </a:xfrm>
        </p:spPr>
        <p:txBody>
          <a:bodyPr>
            <a:normAutofit fontScale="92500" lnSpcReduction="10000"/>
          </a:bodyPr>
          <a:lstStyle/>
          <a:p>
            <a:pPr marL="0" indent="0">
              <a:buNone/>
            </a:pPr>
            <a:r>
              <a:rPr lang="en-US" sz="1300" dirty="0"/>
              <a:t>Act Covered: The article specifically addresses situations where one person intentionally takes the life of another but claims to have noble motives behind the act.</a:t>
            </a:r>
          </a:p>
          <a:p>
            <a:pPr marL="0" indent="0">
              <a:buNone/>
            </a:pPr>
            <a:endParaRPr lang="en-US" sz="1300" dirty="0"/>
          </a:p>
          <a:p>
            <a:pPr marL="0" indent="0">
              <a:buNone/>
            </a:pPr>
            <a:r>
              <a:rPr lang="en-US" sz="1300" dirty="0"/>
              <a:t>Legal Consequences: Individuals found guilty of taking another person's life under such circumstances face legal consequences. The severity of the punishment is stipulated in the legal code and typically involves imprisonment.</a:t>
            </a:r>
          </a:p>
          <a:p>
            <a:pPr marL="0" indent="0">
              <a:buNone/>
            </a:pPr>
            <a:endParaRPr lang="en-US" sz="1300" dirty="0"/>
          </a:p>
          <a:p>
            <a:pPr marL="0" indent="0">
              <a:buNone/>
            </a:pPr>
            <a:r>
              <a:rPr lang="en-US" sz="1300" dirty="0"/>
              <a:t>Range of Punishment: The article specifies the range of punishment for this offense, which typically includes imprisonment. The duration of imprisonment may vary, ranging from six months to five years, depending on the jurisdiction and the specific circumstances surrounding the act.</a:t>
            </a:r>
          </a:p>
          <a:p>
            <a:pPr marL="0" indent="0">
              <a:buNone/>
            </a:pPr>
            <a:endParaRPr lang="en-US" sz="1300" dirty="0"/>
          </a:p>
          <a:p>
            <a:pPr marL="0" indent="0">
              <a:buNone/>
            </a:pPr>
            <a:r>
              <a:rPr lang="en-US" sz="1300" dirty="0"/>
              <a:t>Moral Considerations: While the legal code addresses the act itself and the associated punishment, the determination of what constitutes "noble motives" may involve moral and ethical considerations. This aspect can be subject to interpretation, and legal authorities may assess the circumstances and the individual's intent . Punishment range (6 months to 5 years)</a:t>
            </a:r>
            <a:endParaRPr lang="tr-TR" sz="1300" dirty="0"/>
          </a:p>
        </p:txBody>
      </p:sp>
      <p:pic>
        <p:nvPicPr>
          <p:cNvPr id="5" name="Picture 4">
            <a:extLst>
              <a:ext uri="{FF2B5EF4-FFF2-40B4-BE49-F238E27FC236}">
                <a16:creationId xmlns:a16="http://schemas.microsoft.com/office/drawing/2014/main" id="{90D531E1-A74E-26B5-AEF9-B79B370760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4475" y="2121658"/>
            <a:ext cx="3662363" cy="3109561"/>
          </a:xfrm>
          <a:prstGeom prst="rect">
            <a:avLst/>
          </a:prstGeom>
        </p:spPr>
      </p:pic>
    </p:spTree>
    <p:extLst>
      <p:ext uri="{BB962C8B-B14F-4D97-AF65-F5344CB8AC3E}">
        <p14:creationId xmlns:p14="http://schemas.microsoft.com/office/powerpoint/2010/main" val="1261823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0E4C519-FBE9-4ABE-A8F9-C2CBE32693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Graph on document with pen">
            <a:extLst>
              <a:ext uri="{FF2B5EF4-FFF2-40B4-BE49-F238E27FC236}">
                <a16:creationId xmlns:a16="http://schemas.microsoft.com/office/drawing/2014/main" id="{ED1C398D-DB47-93FC-BE01-ECB1FCE9D610}"/>
              </a:ext>
            </a:extLst>
          </p:cNvPr>
          <p:cNvPicPr>
            <a:picLocks noChangeAspect="1"/>
          </p:cNvPicPr>
          <p:nvPr/>
        </p:nvPicPr>
        <p:blipFill rotWithShape="1">
          <a:blip r:embed="rId2"/>
          <a:srcRect l="12924" r="-2" b="-2"/>
          <a:stretch/>
        </p:blipFill>
        <p:spPr>
          <a:xfrm>
            <a:off x="3367176" y="0"/>
            <a:ext cx="8946363" cy="6858000"/>
          </a:xfrm>
          <a:custGeom>
            <a:avLst/>
            <a:gdLst/>
            <a:ahLst/>
            <a:cxnLst/>
            <a:rect l="l" t="t" r="r" b="b"/>
            <a:pathLst>
              <a:path w="8946363" h="6858000">
                <a:moveTo>
                  <a:pt x="0" y="0"/>
                </a:moveTo>
                <a:lnTo>
                  <a:pt x="8946363" y="0"/>
                </a:lnTo>
                <a:lnTo>
                  <a:pt x="8946363" y="6858000"/>
                </a:lnTo>
                <a:lnTo>
                  <a:pt x="1" y="6858000"/>
                </a:lnTo>
                <a:lnTo>
                  <a:pt x="60040" y="6788731"/>
                </a:lnTo>
                <a:cubicBezTo>
                  <a:pt x="770566" y="5928901"/>
                  <a:pt x="1210035" y="4741057"/>
                  <a:pt x="1210035" y="3429001"/>
                </a:cubicBezTo>
                <a:cubicBezTo>
                  <a:pt x="1210035" y="2116945"/>
                  <a:pt x="770566" y="929101"/>
                  <a:pt x="60040" y="69272"/>
                </a:cubicBezTo>
                <a:close/>
              </a:path>
            </a:pathLst>
          </a:custGeom>
        </p:spPr>
      </p:pic>
      <p:sp useBgFill="1">
        <p:nvSpPr>
          <p:cNvPr id="11" name="Freeform: Shape 10">
            <a:extLst>
              <a:ext uri="{FF2B5EF4-FFF2-40B4-BE49-F238E27FC236}">
                <a16:creationId xmlns:a16="http://schemas.microsoft.com/office/drawing/2014/main" id="{80EC29FB-299E-49F3-8C7B-01199632A3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455672" cy="6858000"/>
          </a:xfrm>
          <a:custGeom>
            <a:avLst/>
            <a:gdLst>
              <a:gd name="connsiteX0" fmla="*/ 0 w 4455672"/>
              <a:gd name="connsiteY0" fmla="*/ 0 h 6858000"/>
              <a:gd name="connsiteX1" fmla="*/ 3245636 w 4455672"/>
              <a:gd name="connsiteY1" fmla="*/ 0 h 6858000"/>
              <a:gd name="connsiteX2" fmla="*/ 3305677 w 4455672"/>
              <a:gd name="connsiteY2" fmla="*/ 69272 h 6858000"/>
              <a:gd name="connsiteX3" fmla="*/ 4455672 w 4455672"/>
              <a:gd name="connsiteY3" fmla="*/ 3429001 h 6858000"/>
              <a:gd name="connsiteX4" fmla="*/ 3305677 w 4455672"/>
              <a:gd name="connsiteY4" fmla="*/ 6788731 h 6858000"/>
              <a:gd name="connsiteX5" fmla="*/ 3245638 w 4455672"/>
              <a:gd name="connsiteY5" fmla="*/ 6858000 h 6858000"/>
              <a:gd name="connsiteX6" fmla="*/ 0 w 445567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55672" h="6858000">
                <a:moveTo>
                  <a:pt x="0" y="0"/>
                </a:moveTo>
                <a:lnTo>
                  <a:pt x="3245636" y="0"/>
                </a:lnTo>
                <a:lnTo>
                  <a:pt x="3305677" y="69272"/>
                </a:lnTo>
                <a:cubicBezTo>
                  <a:pt x="4016203" y="929101"/>
                  <a:pt x="4455672" y="2116945"/>
                  <a:pt x="4455672" y="3429001"/>
                </a:cubicBezTo>
                <a:cubicBezTo>
                  <a:pt x="4455672" y="4741057"/>
                  <a:pt x="4016203" y="5928901"/>
                  <a:pt x="3305677" y="6788731"/>
                </a:cubicBezTo>
                <a:lnTo>
                  <a:pt x="3245638" y="6858000"/>
                </a:lnTo>
                <a:lnTo>
                  <a:pt x="0" y="6858000"/>
                </a:lnTo>
                <a:close/>
              </a:path>
            </a:pathLst>
          </a:custGeom>
          <a:ln w="9525">
            <a:solidFill>
              <a:srgbClr val="EFEFEF"/>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C29A2522-B27A-45C5-897B-79A1407D15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446528" cy="6858000"/>
          </a:xfrm>
          <a:custGeom>
            <a:avLst/>
            <a:gdLst>
              <a:gd name="connsiteX0" fmla="*/ 0 w 4446528"/>
              <a:gd name="connsiteY0" fmla="*/ 0 h 6858000"/>
              <a:gd name="connsiteX1" fmla="*/ 3236492 w 4446528"/>
              <a:gd name="connsiteY1" fmla="*/ 0 h 6858000"/>
              <a:gd name="connsiteX2" fmla="*/ 3296533 w 4446528"/>
              <a:gd name="connsiteY2" fmla="*/ 69272 h 6858000"/>
              <a:gd name="connsiteX3" fmla="*/ 4446528 w 4446528"/>
              <a:gd name="connsiteY3" fmla="*/ 3429001 h 6858000"/>
              <a:gd name="connsiteX4" fmla="*/ 3296533 w 4446528"/>
              <a:gd name="connsiteY4" fmla="*/ 6788731 h 6858000"/>
              <a:gd name="connsiteX5" fmla="*/ 3236494 w 4446528"/>
              <a:gd name="connsiteY5" fmla="*/ 6858000 h 6858000"/>
              <a:gd name="connsiteX6" fmla="*/ 0 w 4446528"/>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46528" h="6858000">
                <a:moveTo>
                  <a:pt x="0" y="0"/>
                </a:moveTo>
                <a:lnTo>
                  <a:pt x="3236492" y="0"/>
                </a:lnTo>
                <a:lnTo>
                  <a:pt x="3296533" y="69272"/>
                </a:lnTo>
                <a:cubicBezTo>
                  <a:pt x="4007059" y="929101"/>
                  <a:pt x="4446528" y="2116945"/>
                  <a:pt x="4446528" y="3429001"/>
                </a:cubicBezTo>
                <a:cubicBezTo>
                  <a:pt x="4446528" y="4741057"/>
                  <a:pt x="4007059" y="5928901"/>
                  <a:pt x="3296533" y="6788731"/>
                </a:cubicBezTo>
                <a:lnTo>
                  <a:pt x="3236494"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Başlık 1">
            <a:extLst>
              <a:ext uri="{FF2B5EF4-FFF2-40B4-BE49-F238E27FC236}">
                <a16:creationId xmlns:a16="http://schemas.microsoft.com/office/drawing/2014/main" id="{65E151D5-D45C-58A5-4F14-E634BA9836A4}"/>
              </a:ext>
            </a:extLst>
          </p:cNvPr>
          <p:cNvSpPr>
            <a:spLocks noGrp="1"/>
          </p:cNvSpPr>
          <p:nvPr>
            <p:ph type="title"/>
          </p:nvPr>
        </p:nvSpPr>
        <p:spPr>
          <a:xfrm>
            <a:off x="371094" y="1161288"/>
            <a:ext cx="3438144" cy="1239012"/>
          </a:xfrm>
        </p:spPr>
        <p:txBody>
          <a:bodyPr anchor="ctr">
            <a:normAutofit/>
          </a:bodyPr>
          <a:lstStyle/>
          <a:p>
            <a:r>
              <a:rPr lang="en-US" sz="2800" dirty="0"/>
              <a:t>Killing in an Instant (Article 176)</a:t>
            </a:r>
          </a:p>
        </p:txBody>
      </p:sp>
      <p:sp>
        <p:nvSpPr>
          <p:cNvPr id="15" name="Rectangle 14">
            <a:extLst>
              <a:ext uri="{FF2B5EF4-FFF2-40B4-BE49-F238E27FC236}">
                <a16:creationId xmlns:a16="http://schemas.microsoft.com/office/drawing/2014/main" id="{98E79BE4-34FE-485A-98A5-92CE8F7C4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420961"/>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7" name="Rectangle 16">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4181" y="2443480"/>
            <a:ext cx="338328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İçerik Yer Tutucusu 2">
            <a:extLst>
              <a:ext uri="{FF2B5EF4-FFF2-40B4-BE49-F238E27FC236}">
                <a16:creationId xmlns:a16="http://schemas.microsoft.com/office/drawing/2014/main" id="{C53D77D2-C1C7-683E-EA80-8607F22ECCD3}"/>
              </a:ext>
            </a:extLst>
          </p:cNvPr>
          <p:cNvSpPr>
            <a:spLocks noGrp="1"/>
          </p:cNvSpPr>
          <p:nvPr>
            <p:ph idx="1"/>
          </p:nvPr>
        </p:nvSpPr>
        <p:spPr>
          <a:xfrm>
            <a:off x="371094" y="2718054"/>
            <a:ext cx="3438906" cy="3207258"/>
          </a:xfrm>
        </p:spPr>
        <p:txBody>
          <a:bodyPr anchor="t">
            <a:normAutofit/>
          </a:bodyPr>
          <a:lstStyle/>
          <a:p>
            <a:pPr marL="0" indent="0">
              <a:buNone/>
            </a:pPr>
            <a:endParaRPr lang="en-US" sz="1700" dirty="0"/>
          </a:p>
          <a:p>
            <a:pPr marL="0" indent="0">
              <a:buNone/>
            </a:pPr>
            <a:r>
              <a:rPr lang="en-US" sz="1700" dirty="0"/>
              <a:t>Punishment for depriving someone of life in the heat of the moment</a:t>
            </a:r>
          </a:p>
          <a:p>
            <a:pPr marL="0" indent="0">
              <a:buNone/>
            </a:pPr>
            <a:r>
              <a:rPr lang="en-US" sz="1700" dirty="0"/>
              <a:t>Circumstances leading to the crime</a:t>
            </a:r>
          </a:p>
          <a:p>
            <a:pPr marL="0" indent="0">
              <a:buNone/>
            </a:pPr>
            <a:r>
              <a:rPr lang="en-US" sz="1700" dirty="0"/>
              <a:t>Punishment range (1 to 8 years)</a:t>
            </a:r>
            <a:endParaRPr lang="tr-TR" sz="1700" dirty="0"/>
          </a:p>
        </p:txBody>
      </p:sp>
      <p:pic>
        <p:nvPicPr>
          <p:cNvPr id="6" name="Picture 5">
            <a:extLst>
              <a:ext uri="{FF2B5EF4-FFF2-40B4-BE49-F238E27FC236}">
                <a16:creationId xmlns:a16="http://schemas.microsoft.com/office/drawing/2014/main" id="{58F5C9F4-429B-0503-D7D9-A9FF0C2B57E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577" y="4369530"/>
            <a:ext cx="3031102" cy="2143125"/>
          </a:xfrm>
          <a:prstGeom prst="rect">
            <a:avLst/>
          </a:prstGeom>
        </p:spPr>
      </p:pic>
    </p:spTree>
    <p:extLst>
      <p:ext uri="{BB962C8B-B14F-4D97-AF65-F5344CB8AC3E}">
        <p14:creationId xmlns:p14="http://schemas.microsoft.com/office/powerpoint/2010/main" val="641128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0A80E-0204-7ED2-9195-06AC7377FD1F}"/>
              </a:ext>
            </a:extLst>
          </p:cNvPr>
          <p:cNvSpPr>
            <a:spLocks noGrp="1"/>
          </p:cNvSpPr>
          <p:nvPr>
            <p:ph type="title"/>
          </p:nvPr>
        </p:nvSpPr>
        <p:spPr/>
        <p:txBody>
          <a:bodyPr>
            <a:normAutofit fontScale="90000"/>
          </a:bodyPr>
          <a:lstStyle/>
          <a:p>
            <a:pPr algn="ctr"/>
            <a:r>
              <a:rPr lang="en-US" dirty="0"/>
              <a:t>Deprivation of another's life by negligence</a:t>
            </a:r>
            <a:br>
              <a:rPr lang="en-US" dirty="0"/>
            </a:br>
            <a:r>
              <a:rPr lang="en-US" dirty="0"/>
              <a:t>Article 177 (previous Article 126)</a:t>
            </a:r>
            <a:br>
              <a:rPr lang="en-US" dirty="0"/>
            </a:br>
            <a:endParaRPr lang="en-US" dirty="0"/>
          </a:p>
        </p:txBody>
      </p:sp>
      <p:sp>
        <p:nvSpPr>
          <p:cNvPr id="3" name="Content Placeholder 2">
            <a:extLst>
              <a:ext uri="{FF2B5EF4-FFF2-40B4-BE49-F238E27FC236}">
                <a16:creationId xmlns:a16="http://schemas.microsoft.com/office/drawing/2014/main" id="{79F00F03-547F-2262-E280-B1CB13AA5968}"/>
              </a:ext>
            </a:extLst>
          </p:cNvPr>
          <p:cNvSpPr>
            <a:spLocks noGrp="1"/>
          </p:cNvSpPr>
          <p:nvPr>
            <p:ph idx="1"/>
          </p:nvPr>
        </p:nvSpPr>
        <p:spPr/>
        <p:txBody>
          <a:bodyPr>
            <a:normAutofit/>
          </a:bodyPr>
          <a:lstStyle/>
          <a:p>
            <a:r>
              <a:rPr lang="en-US" sz="2000" dirty="0"/>
              <a:t>Definition:</a:t>
            </a:r>
          </a:p>
          <a:p>
            <a:endParaRPr lang="en-US" sz="2000" dirty="0"/>
          </a:p>
          <a:p>
            <a:r>
              <a:rPr lang="en-US" sz="2000" dirty="0"/>
              <a:t>Accidentally causing the death of another person due to negligence.</a:t>
            </a:r>
          </a:p>
          <a:p>
            <a:r>
              <a:rPr lang="en-US" sz="2000" dirty="0"/>
              <a:t>Punishment Range:</a:t>
            </a:r>
          </a:p>
          <a:p>
            <a:endParaRPr lang="en-US" sz="2000" dirty="0"/>
          </a:p>
          <a:p>
            <a:r>
              <a:rPr lang="en-US" sz="2000" dirty="0"/>
              <a:t>Imprisonment for a period ranging from 1 to 8 years.</a:t>
            </a:r>
          </a:p>
          <a:p>
            <a:r>
              <a:rPr lang="en-US" sz="2000" dirty="0"/>
              <a:t>This article addresses situations where someone unintentionally causes another person's death due to negligence, and the severity of punishment depends on the specific circumstances, ranging from 1 to 8 years of imprisonment.</a:t>
            </a:r>
          </a:p>
        </p:txBody>
      </p:sp>
      <p:pic>
        <p:nvPicPr>
          <p:cNvPr id="5" name="Picture 4">
            <a:extLst>
              <a:ext uri="{FF2B5EF4-FFF2-40B4-BE49-F238E27FC236}">
                <a16:creationId xmlns:a16="http://schemas.microsoft.com/office/drawing/2014/main" id="{7757D45E-40B7-9F8E-72ED-B45B91B169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30726" y="2210768"/>
            <a:ext cx="2676525" cy="1704975"/>
          </a:xfrm>
          <a:prstGeom prst="rect">
            <a:avLst/>
          </a:prstGeom>
        </p:spPr>
      </p:pic>
    </p:spTree>
    <p:extLst>
      <p:ext uri="{BB962C8B-B14F-4D97-AF65-F5344CB8AC3E}">
        <p14:creationId xmlns:p14="http://schemas.microsoft.com/office/powerpoint/2010/main" val="892871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768B9-513F-16D5-4268-E784FC32A752}"/>
              </a:ext>
            </a:extLst>
          </p:cNvPr>
          <p:cNvSpPr>
            <a:spLocks noGrp="1"/>
          </p:cNvSpPr>
          <p:nvPr>
            <p:ph type="title"/>
          </p:nvPr>
        </p:nvSpPr>
        <p:spPr>
          <a:xfrm>
            <a:off x="838200" y="106327"/>
            <a:ext cx="10515600" cy="1584362"/>
          </a:xfrm>
        </p:spPr>
        <p:txBody>
          <a:bodyPr>
            <a:normAutofit fontScale="90000"/>
          </a:bodyPr>
          <a:lstStyle/>
          <a:p>
            <a:r>
              <a:rPr lang="en-US" dirty="0"/>
              <a:t>Deprivation of the life of a child during childbirth</a:t>
            </a:r>
            <a:br>
              <a:rPr lang="en-US" dirty="0"/>
            </a:br>
            <a:r>
              <a:rPr lang="en-US" dirty="0"/>
              <a:t>Article 178 (previous Article 127)</a:t>
            </a:r>
            <a:br>
              <a:rPr lang="en-US" dirty="0"/>
            </a:br>
            <a:endParaRPr lang="en-US" dirty="0"/>
          </a:p>
        </p:txBody>
      </p:sp>
      <p:sp>
        <p:nvSpPr>
          <p:cNvPr id="3" name="Content Placeholder 2">
            <a:extLst>
              <a:ext uri="{FF2B5EF4-FFF2-40B4-BE49-F238E27FC236}">
                <a16:creationId xmlns:a16="http://schemas.microsoft.com/office/drawing/2014/main" id="{2638F8F3-8863-F7C5-83E7-B3D850410949}"/>
              </a:ext>
            </a:extLst>
          </p:cNvPr>
          <p:cNvSpPr>
            <a:spLocks noGrp="1"/>
          </p:cNvSpPr>
          <p:nvPr>
            <p:ph idx="1"/>
          </p:nvPr>
        </p:nvSpPr>
        <p:spPr/>
        <p:txBody>
          <a:bodyPr/>
          <a:lstStyle/>
          <a:p>
            <a:r>
              <a:rPr lang="en-US" dirty="0"/>
              <a:t>Explanation:</a:t>
            </a:r>
          </a:p>
          <a:p>
            <a:r>
              <a:rPr lang="en-US" dirty="0"/>
              <a:t>This article deals with situations where a mother intentionally causes the death of her child either during childbirth or immediately after, due to a chaotic state caused by the birthing process. The punishment for this act ranges from three months to three years of imprisonment. If there is an attempt to commit this act, it is also considered an offense.</a:t>
            </a:r>
          </a:p>
        </p:txBody>
      </p:sp>
    </p:spTree>
    <p:extLst>
      <p:ext uri="{BB962C8B-B14F-4D97-AF65-F5344CB8AC3E}">
        <p14:creationId xmlns:p14="http://schemas.microsoft.com/office/powerpoint/2010/main" val="25421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5EC3A-D903-888A-68B0-35833A4249E0}"/>
              </a:ext>
            </a:extLst>
          </p:cNvPr>
          <p:cNvSpPr>
            <a:spLocks noGrp="1"/>
          </p:cNvSpPr>
          <p:nvPr>
            <p:ph type="title"/>
          </p:nvPr>
        </p:nvSpPr>
        <p:spPr/>
        <p:txBody>
          <a:bodyPr/>
          <a:lstStyle/>
          <a:p>
            <a:pPr algn="ctr"/>
            <a:r>
              <a:rPr lang="en-US" dirty="0"/>
              <a:t>Inducing or Assisting Suicide</a:t>
            </a:r>
          </a:p>
        </p:txBody>
      </p:sp>
      <p:sp>
        <p:nvSpPr>
          <p:cNvPr id="3" name="Content Placeholder 2">
            <a:extLst>
              <a:ext uri="{FF2B5EF4-FFF2-40B4-BE49-F238E27FC236}">
                <a16:creationId xmlns:a16="http://schemas.microsoft.com/office/drawing/2014/main" id="{74013E99-2947-1BE4-2CFC-8C94948382A9}"/>
              </a:ext>
            </a:extLst>
          </p:cNvPr>
          <p:cNvSpPr>
            <a:spLocks noGrp="1"/>
          </p:cNvSpPr>
          <p:nvPr>
            <p:ph idx="1"/>
          </p:nvPr>
        </p:nvSpPr>
        <p:spPr>
          <a:xfrm>
            <a:off x="838200" y="1825625"/>
            <a:ext cx="10515600" cy="4894152"/>
          </a:xfrm>
        </p:spPr>
        <p:txBody>
          <a:bodyPr>
            <a:normAutofit fontScale="25000" lnSpcReduction="20000"/>
          </a:bodyPr>
          <a:lstStyle/>
          <a:p>
            <a:r>
              <a:rPr lang="en-US" sz="6400" dirty="0"/>
              <a:t>Paragraph 1: Criminalizing Persuasion or Aid in Suicide</a:t>
            </a:r>
          </a:p>
          <a:p>
            <a:endParaRPr lang="en-US" sz="6400" dirty="0"/>
          </a:p>
          <a:p>
            <a:r>
              <a:rPr lang="en-US" sz="6400" dirty="0"/>
              <a:t>This paragraph makes it a crime to persuade or assist another person in committing suicide.</a:t>
            </a:r>
          </a:p>
          <a:p>
            <a:r>
              <a:rPr lang="en-US" sz="6400" dirty="0"/>
              <a:t>If the suicide is successfully carried out, the perpetrator may face imprisonment ranging from three months to three years.</a:t>
            </a:r>
          </a:p>
          <a:p>
            <a:r>
              <a:rPr lang="en-US" sz="6400" dirty="0"/>
              <a:t>Aggravated Offense Against Specific Individuals - Paragraph 2:</a:t>
            </a:r>
          </a:p>
          <a:p>
            <a:endParaRPr lang="en-US" sz="6400" dirty="0"/>
          </a:p>
          <a:p>
            <a:r>
              <a:rPr lang="en-US" sz="6400" dirty="0"/>
              <a:t>When the offense from paragraph 1 is committed against a child aged 14 or older or a person with significantly reduced mental capacity, the penalties become more severe.</a:t>
            </a:r>
          </a:p>
          <a:p>
            <a:r>
              <a:rPr lang="en-US" sz="6400" dirty="0"/>
              <a:t>The perpetrator can be sentenced to imprisonment ranging from one to ten years.</a:t>
            </a:r>
          </a:p>
          <a:p>
            <a:r>
              <a:rPr lang="en-US" sz="6400" dirty="0"/>
              <a:t>Offense Against Children or Unaccountable Persons - Paragraph 3:</a:t>
            </a:r>
          </a:p>
          <a:p>
            <a:endParaRPr lang="en-US" sz="6400" dirty="0"/>
          </a:p>
          <a:p>
            <a:r>
              <a:rPr lang="en-US" sz="6400" dirty="0"/>
              <a:t>If the offense in paragraph 1 is committed against a child below the age of 14 or an individual deemed unaccountable, the punishment is determined by the provisions in Article 174, paragraph 1 of the legal code.</a:t>
            </a:r>
          </a:p>
          <a:p>
            <a:r>
              <a:rPr lang="en-US" sz="6400" dirty="0"/>
              <a:t>Article 174, paragraph 1 generally deals with murder offenses and their associated punishments.</a:t>
            </a:r>
          </a:p>
          <a:p>
            <a:r>
              <a:rPr lang="en-US" sz="6400" dirty="0"/>
              <a:t>This legal framework aims to deter and penalize actions related to inducing or assisting suicide, with varying degrees of severity based on the age and mental capacity of the affected individuals.</a:t>
            </a:r>
          </a:p>
          <a:p>
            <a:endParaRPr lang="en-US" sz="6400" dirty="0"/>
          </a:p>
          <a:p>
            <a:endParaRPr lang="en-US" sz="6400" dirty="0"/>
          </a:p>
          <a:p>
            <a:endParaRPr lang="en-US" sz="6400" dirty="0"/>
          </a:p>
          <a:p>
            <a:endParaRPr lang="en-US" sz="6400" dirty="0"/>
          </a:p>
          <a:p>
            <a:endParaRPr lang="en-US" sz="6400" dirty="0"/>
          </a:p>
        </p:txBody>
      </p:sp>
    </p:spTree>
    <p:extLst>
      <p:ext uri="{BB962C8B-B14F-4D97-AF65-F5344CB8AC3E}">
        <p14:creationId xmlns:p14="http://schemas.microsoft.com/office/powerpoint/2010/main" val="1671689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17769-EEB4-72F1-5C37-4D69473C9FA7}"/>
              </a:ext>
            </a:extLst>
          </p:cNvPr>
          <p:cNvSpPr>
            <a:spLocks noGrp="1"/>
          </p:cNvSpPr>
          <p:nvPr>
            <p:ph type="title"/>
          </p:nvPr>
        </p:nvSpPr>
        <p:spPr/>
        <p:txBody>
          <a:bodyPr/>
          <a:lstStyle/>
          <a:p>
            <a:r>
              <a:rPr lang="en-US" dirty="0"/>
              <a:t> </a:t>
            </a:r>
          </a:p>
        </p:txBody>
      </p:sp>
      <p:sp>
        <p:nvSpPr>
          <p:cNvPr id="3" name="Content Placeholder 2">
            <a:extLst>
              <a:ext uri="{FF2B5EF4-FFF2-40B4-BE49-F238E27FC236}">
                <a16:creationId xmlns:a16="http://schemas.microsoft.com/office/drawing/2014/main" id="{1C48836C-2888-2041-4781-D333DF61CC09}"/>
              </a:ext>
            </a:extLst>
          </p:cNvPr>
          <p:cNvSpPr>
            <a:spLocks noGrp="1"/>
          </p:cNvSpPr>
          <p:nvPr>
            <p:ph idx="1"/>
          </p:nvPr>
        </p:nvSpPr>
        <p:spPr/>
        <p:txBody>
          <a:bodyPr>
            <a:normAutofit fontScale="85000" lnSpcReduction="20000"/>
          </a:bodyPr>
          <a:lstStyle/>
          <a:p>
            <a:r>
              <a:rPr lang="en-US" dirty="0"/>
              <a:t>Cruelty Leading to Suicide (Paragraph 4):</a:t>
            </a:r>
          </a:p>
          <a:p>
            <a:endParaRPr lang="en-US" dirty="0"/>
          </a:p>
          <a:p>
            <a:r>
              <a:rPr lang="en-US" dirty="0"/>
              <a:t>This paragraph addresses situations where an individual, in a position of authority or dependence, treats another person cruelly or inhumanely.</a:t>
            </a:r>
          </a:p>
          <a:p>
            <a:r>
              <a:rPr lang="en-US" dirty="0"/>
              <a:t>If the mistreated person commits suicide as a result, and negligence on the part of the perpetrator can be proven, the perpetrator faces imprisonment for a duration ranging from six months to five years.</a:t>
            </a:r>
          </a:p>
          <a:p>
            <a:r>
              <a:rPr lang="en-US" dirty="0"/>
              <a:t>Attempted Suicide (Paragraph 5):</a:t>
            </a:r>
          </a:p>
          <a:p>
            <a:endParaRPr lang="en-US" dirty="0"/>
          </a:p>
          <a:p>
            <a:r>
              <a:rPr lang="en-US" dirty="0"/>
              <a:t>If the acts outlined in paragraphs 1 to 4 result in a suicide attempt rather than a successful suicide, the court has the discretion to impose a lighter punishment.</a:t>
            </a:r>
          </a:p>
          <a:p>
            <a:r>
              <a:rPr lang="en-US" dirty="0"/>
              <a:t>This provision recognizes the distinction between completed suicides and suicide attempts, allowing for a more nuanced legal response.</a:t>
            </a:r>
          </a:p>
          <a:p>
            <a:endParaRPr lang="en-US" dirty="0"/>
          </a:p>
        </p:txBody>
      </p:sp>
    </p:spTree>
    <p:extLst>
      <p:ext uri="{BB962C8B-B14F-4D97-AF65-F5344CB8AC3E}">
        <p14:creationId xmlns:p14="http://schemas.microsoft.com/office/powerpoint/2010/main" val="73980254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1044</TotalTime>
  <Words>2617</Words>
  <Application>Microsoft Office PowerPoint</Application>
  <PresentationFormat>Widescreen</PresentationFormat>
  <Paragraphs>236</Paragraphs>
  <Slides>24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Calibri Light</vt:lpstr>
      <vt:lpstr>Office Teması</vt:lpstr>
      <vt:lpstr>                                                                                                                                                                                  INTERNATIONAL BALKAN UNIVERSITY                                                                                                                   Faculty of Law                                                                                                               Course: Criminal law                                                                                                                                                                                                                                 Topic:                                                                                                        Crime against life and body </vt:lpstr>
      <vt:lpstr>Abstract</vt:lpstr>
      <vt:lpstr>Murder</vt:lpstr>
      <vt:lpstr>Taking another's life out of noble motives</vt:lpstr>
      <vt:lpstr>Killing in an Instant (Article 176)</vt:lpstr>
      <vt:lpstr>Deprivation of another's life by negligence Article 177 (previous Article 126) </vt:lpstr>
      <vt:lpstr>Deprivation of the life of a child during childbirth Article 178 (previous Article 127) </vt:lpstr>
      <vt:lpstr>Inducing or Assisting Suicide</vt:lpstr>
      <vt:lpstr> </vt:lpstr>
      <vt:lpstr>Illegal termination of pregnancy and forced sterilization</vt:lpstr>
      <vt:lpstr> </vt:lpstr>
      <vt:lpstr>Removing or Changing Female Genital Organs </vt:lpstr>
      <vt:lpstr>PowerPoint Presentation</vt:lpstr>
      <vt:lpstr>Bodily Injury - Article 182</vt:lpstr>
      <vt:lpstr> </vt:lpstr>
      <vt:lpstr>Serious Bodily Injury - Article 183 </vt:lpstr>
      <vt:lpstr> </vt:lpstr>
      <vt:lpstr>Participating in a Fight - Article 184 </vt:lpstr>
      <vt:lpstr>Threatening with a Dangerous Weapon During a Fight or Argument - Article 185 </vt:lpstr>
      <vt:lpstr>Exposure to Danger - Article 186 </vt:lpstr>
      <vt:lpstr> Abandoning an Infirm Person - Article 187 </vt:lpstr>
      <vt:lpstr>PowerPoint Presentation</vt:lpstr>
      <vt:lpstr>Article 188 - Not Rendering Aid in Life-Threatening Situations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Exploring Ethical Questions in Law</dc:title>
  <dc:creator>OGUZ ERGUN</dc:creator>
  <cp:lastModifiedBy>Mirza Demiri</cp:lastModifiedBy>
  <cp:revision>12</cp:revision>
  <dcterms:created xsi:type="dcterms:W3CDTF">2023-12-11T09:48:46Z</dcterms:created>
  <dcterms:modified xsi:type="dcterms:W3CDTF">2026-03-13T10:31:13Z</dcterms:modified>
</cp:coreProperties>
</file>